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8FD2-AB44-4DED-AFB0-2023AEF96C30}" type="datetimeFigureOut">
              <a:rPr lang="tr-TR" smtClean="0"/>
              <a:t>20.11.2023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FA4D-BBEB-4DD3-B720-2D67D848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1241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8FD2-AB44-4DED-AFB0-2023AEF96C30}" type="datetimeFigureOut">
              <a:rPr lang="tr-TR" smtClean="0"/>
              <a:t>20.11.2023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FA4D-BBEB-4DD3-B720-2D67D848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8649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8FD2-AB44-4DED-AFB0-2023AEF96C30}" type="datetimeFigureOut">
              <a:rPr lang="tr-TR" smtClean="0"/>
              <a:t>20.11.2023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FA4D-BBEB-4DD3-B720-2D67D848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385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8FD2-AB44-4DED-AFB0-2023AEF96C30}" type="datetimeFigureOut">
              <a:rPr lang="tr-TR" smtClean="0"/>
              <a:t>20.11.2023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FA4D-BBEB-4DD3-B720-2D67D848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4940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8FD2-AB44-4DED-AFB0-2023AEF96C30}" type="datetimeFigureOut">
              <a:rPr lang="tr-TR" smtClean="0"/>
              <a:t>20.11.2023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FA4D-BBEB-4DD3-B720-2D67D848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869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8FD2-AB44-4DED-AFB0-2023AEF96C30}" type="datetimeFigureOut">
              <a:rPr lang="tr-TR" smtClean="0"/>
              <a:t>20.11.2023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FA4D-BBEB-4DD3-B720-2D67D848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759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8FD2-AB44-4DED-AFB0-2023AEF96C30}" type="datetimeFigureOut">
              <a:rPr lang="tr-TR" smtClean="0"/>
              <a:t>20.11.2023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FA4D-BBEB-4DD3-B720-2D67D848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158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8FD2-AB44-4DED-AFB0-2023AEF96C30}" type="datetimeFigureOut">
              <a:rPr lang="tr-TR" smtClean="0"/>
              <a:t>20.11.2023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FA4D-BBEB-4DD3-B720-2D67D848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933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8FD2-AB44-4DED-AFB0-2023AEF96C30}" type="datetimeFigureOut">
              <a:rPr lang="tr-TR" smtClean="0"/>
              <a:t>20.11.2023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FA4D-BBEB-4DD3-B720-2D67D848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2213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8FD2-AB44-4DED-AFB0-2023AEF96C30}" type="datetimeFigureOut">
              <a:rPr lang="tr-TR" smtClean="0"/>
              <a:t>20.11.2023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FA4D-BBEB-4DD3-B720-2D67D848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055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C8FD2-AB44-4DED-AFB0-2023AEF96C30}" type="datetimeFigureOut">
              <a:rPr lang="tr-TR" smtClean="0"/>
              <a:t>20.11.2023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FA4D-BBEB-4DD3-B720-2D67D848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0106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C8FD2-AB44-4DED-AFB0-2023AEF96C30}" type="datetimeFigureOut">
              <a:rPr lang="tr-TR" smtClean="0"/>
              <a:t>20.11.2023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1FA4D-BBEB-4DD3-B720-2D67D848B7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299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AYLIK FAALİYETLER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5823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HAZİRAN AYI FAALİYETİ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5858649"/>
              </p:ext>
            </p:extLst>
          </p:nvPr>
        </p:nvGraphicFramePr>
        <p:xfrm>
          <a:off x="945786" y="914400"/>
          <a:ext cx="10209893" cy="54733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09893">
                  <a:extLst>
                    <a:ext uri="{9D8B030D-6E8A-4147-A177-3AD203B41FA5}">
                      <a16:colId xmlns:a16="http://schemas.microsoft.com/office/drawing/2014/main" val="840767727"/>
                    </a:ext>
                  </a:extLst>
                </a:gridCol>
              </a:tblGrid>
              <a:tr h="1552720">
                <a:tc>
                  <a:txBody>
                    <a:bodyPr/>
                    <a:lstStyle/>
                    <a:p>
                      <a:pPr algn="l" fontAlgn="ctr"/>
                      <a:r>
                        <a:rPr lang="tr-TR" sz="3600" b="1" u="none" strike="noStrike" dirty="0" smtClean="0">
                          <a:effectLst/>
                        </a:rPr>
                        <a:t>Şölende </a:t>
                      </a:r>
                      <a:r>
                        <a:rPr lang="tr-TR" sz="3600" b="1" u="none" strike="noStrike" dirty="0">
                          <a:effectLst/>
                        </a:rPr>
                        <a:t>sergilenmek üzere illerden gelen materyaller tasnif edilir.</a:t>
                      </a:r>
                      <a:endParaRPr lang="tr-TR" sz="3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6022763"/>
                  </a:ext>
                </a:extLst>
              </a:tr>
              <a:tr h="776360">
                <a:tc>
                  <a:txBody>
                    <a:bodyPr/>
                    <a:lstStyle/>
                    <a:p>
                      <a:pPr algn="l" fontAlgn="ctr"/>
                      <a:r>
                        <a:rPr lang="tr-TR" sz="3600" b="1" u="none" strike="noStrike" dirty="0" smtClean="0">
                          <a:effectLst/>
                        </a:rPr>
                        <a:t>Etkinlik </a:t>
                      </a:r>
                      <a:r>
                        <a:rPr lang="tr-TR" sz="3600" b="1" u="none" strike="noStrike" dirty="0">
                          <a:effectLst/>
                        </a:rPr>
                        <a:t>alanı hazırlanır.</a:t>
                      </a:r>
                      <a:endParaRPr lang="tr-TR" sz="3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7016872"/>
                  </a:ext>
                </a:extLst>
              </a:tr>
              <a:tr h="1552720">
                <a:tc>
                  <a:txBody>
                    <a:bodyPr/>
                    <a:lstStyle/>
                    <a:p>
                      <a:pPr algn="l" fontAlgn="ctr"/>
                      <a:r>
                        <a:rPr lang="tr-TR" sz="3600" b="1" u="none" strike="noStrike" dirty="0" smtClean="0">
                          <a:effectLst/>
                        </a:rPr>
                        <a:t> </a:t>
                      </a:r>
                      <a:r>
                        <a:rPr lang="tr-TR" sz="3600" b="1" u="none" strike="noStrike" dirty="0">
                          <a:effectLst/>
                        </a:rPr>
                        <a:t>İllerden gelecek katılımcılar Ankara'ya intikal eder.</a:t>
                      </a:r>
                      <a:endParaRPr lang="tr-TR" sz="3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8510715"/>
                  </a:ext>
                </a:extLst>
              </a:tr>
              <a:tr h="1591538">
                <a:tc>
                  <a:txBody>
                    <a:bodyPr/>
                    <a:lstStyle/>
                    <a:p>
                      <a:pPr algn="l" fontAlgn="ctr"/>
                      <a:r>
                        <a:rPr lang="tr-TR" sz="3600" b="1" u="none" strike="noStrike" dirty="0" smtClean="0">
                          <a:effectLst/>
                        </a:rPr>
                        <a:t> </a:t>
                      </a:r>
                      <a:r>
                        <a:rPr lang="tr-TR" sz="3600" b="1" u="none" strike="noStrike" dirty="0">
                          <a:effectLst/>
                        </a:rPr>
                        <a:t>Dilimizin Zenginlikleri Şöleni gerçekleştirilir.</a:t>
                      </a:r>
                      <a:endParaRPr lang="tr-TR" sz="3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1285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67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KASIM AYI FAALİYETİ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SÖZLÜK TASARIMI:</a:t>
            </a:r>
          </a:p>
          <a:p>
            <a:r>
              <a:rPr lang="tr-TR" dirty="0" smtClean="0"/>
              <a:t>SÖZLÜĞÜN ŞARTNAMESİ OKULLARA GÖNDERİLDİ.</a:t>
            </a:r>
          </a:p>
          <a:p>
            <a:r>
              <a:rPr lang="tr-TR" dirty="0" smtClean="0"/>
              <a:t>ÖĞRENCİLER BELİRLENEN KİTAPLARDAN BİRİNİ SEÇİP EN AZ 100 KELİMEDEN OLUŞAN BİR SÖZLÜK TASARLAYACAK.</a:t>
            </a:r>
          </a:p>
          <a:p>
            <a:r>
              <a:rPr lang="tr-TR" dirty="0" smtClean="0"/>
              <a:t>ETKİNLİK KAPSAMINDA HER OKULDAN BİR SÖZLÜK BİRİNCİSİ SEÇİLEREK İL MİLLİ EĞİTİM MÜDÜRLÜĞÜNE TESLİM EDİLECEK.</a:t>
            </a:r>
          </a:p>
          <a:p>
            <a:r>
              <a:rPr lang="tr-TR" dirty="0" smtClean="0"/>
              <a:t>İLDE BİRİNCİ SEÇİLEN SÖZLÜK İLİMİZİ TÜRKİYE GENELİNDE TEMSİL EDECEK.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5676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ARALIK AYI FAALİYETİ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AFİŞ TASARIMI:</a:t>
            </a:r>
          </a:p>
          <a:p>
            <a:r>
              <a:rPr lang="tr-TR" dirty="0" smtClean="0"/>
              <a:t> İLKOKUL VE ORTAOKULLAR İÇİN “Afiş </a:t>
            </a:r>
            <a:r>
              <a:rPr lang="tr-TR" dirty="0"/>
              <a:t>Yarışması” kapsamında </a:t>
            </a:r>
            <a:r>
              <a:rPr lang="tr-TR" b="1" dirty="0"/>
              <a:t>“GÖNÜL ÇALAB’IN TAHTI: YUNUS EMRE SÖZLÜĞÜ “ kaynağından yararlanılarak </a:t>
            </a:r>
            <a:r>
              <a:rPr lang="tr-TR" dirty="0"/>
              <a:t>en</a:t>
            </a:r>
            <a:r>
              <a:rPr lang="tr-TR" b="1" dirty="0"/>
              <a:t> az üç kelimeden oluşan anlamlı bir cümle ile afiş </a:t>
            </a:r>
            <a:r>
              <a:rPr lang="tr-TR" b="1" dirty="0" smtClean="0"/>
              <a:t>hazırlanacaktır.</a:t>
            </a:r>
          </a:p>
          <a:p>
            <a:r>
              <a:rPr lang="tr-TR" b="1" dirty="0" smtClean="0"/>
              <a:t>LİSELERDE ESER «SAFAHAT» OLARAK BELİRLENDİ.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7322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OCAK AYI FAALİYETİ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dirty="0" smtClean="0"/>
              <a:t>İlkokul ve ortaokullar için </a:t>
            </a:r>
            <a:r>
              <a:rPr lang="tr-TR" sz="3600" b="1" dirty="0" smtClean="0"/>
              <a:t>"Dede Korkut </a:t>
            </a:r>
            <a:r>
              <a:rPr lang="tr-TR" sz="3600" b="1" dirty="0" err="1" smtClean="0"/>
              <a:t>Hikayeleri'nden</a:t>
            </a:r>
            <a:r>
              <a:rPr lang="tr-TR" sz="3600" b="1" dirty="0" smtClean="0"/>
              <a:t> hareketle yeni bir hikaye yazma yarışması:</a:t>
            </a:r>
          </a:p>
          <a:p>
            <a:r>
              <a:rPr lang="tr-TR" sz="3600" b="1" dirty="0" smtClean="0"/>
              <a:t>Liseler için «DENEME YARIŞMASI»</a:t>
            </a:r>
          </a:p>
          <a:p>
            <a:endParaRPr lang="tr-TR" sz="3600" b="1" dirty="0" smtClean="0"/>
          </a:p>
          <a:p>
            <a:endParaRPr lang="tr-TR" sz="3600" b="1" dirty="0" smtClean="0"/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929357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199" y="406400"/>
            <a:ext cx="10515600" cy="758281"/>
          </a:xfrm>
        </p:spPr>
        <p:txBody>
          <a:bodyPr>
            <a:normAutofit/>
          </a:bodyPr>
          <a:lstStyle/>
          <a:p>
            <a:r>
              <a:rPr lang="tr-TR" dirty="0" smtClean="0"/>
              <a:t>ŞUBAT AYI FAALİYETİ </a:t>
            </a:r>
            <a:r>
              <a:rPr lang="tr-TR" sz="3100" b="1" dirty="0" smtClean="0"/>
              <a:t>(HİÇBİR KADEMEDE YARIŞMA YOK)</a:t>
            </a:r>
            <a:endParaRPr lang="tr-TR" sz="31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460" y="1250859"/>
            <a:ext cx="11689080" cy="5444255"/>
          </a:xfrm>
        </p:spPr>
        <p:txBody>
          <a:bodyPr/>
          <a:lstStyle/>
          <a:p>
            <a:r>
              <a:rPr lang="tr-TR" sz="4000" b="1" dirty="0" smtClean="0"/>
              <a:t>OKUL SERGİSİ</a:t>
            </a:r>
            <a:r>
              <a:rPr lang="tr-TR" dirty="0" smtClean="0"/>
              <a:t>:</a:t>
            </a:r>
          </a:p>
          <a:p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369283"/>
              </p:ext>
            </p:extLst>
          </p:nvPr>
        </p:nvGraphicFramePr>
        <p:xfrm>
          <a:off x="838199" y="2181497"/>
          <a:ext cx="10813869" cy="4513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13869">
                  <a:extLst>
                    <a:ext uri="{9D8B030D-6E8A-4147-A177-3AD203B41FA5}">
                      <a16:colId xmlns:a16="http://schemas.microsoft.com/office/drawing/2014/main" val="930536220"/>
                    </a:ext>
                  </a:extLst>
                </a:gridCol>
              </a:tblGrid>
              <a:tr h="1806566">
                <a:tc>
                  <a:txBody>
                    <a:bodyPr/>
                    <a:lstStyle/>
                    <a:p>
                      <a:pPr algn="l" fontAlgn="ctr"/>
                      <a:r>
                        <a:rPr lang="tr-TR" sz="4800" u="none" strike="noStrike" dirty="0" smtClean="0">
                          <a:effectLst/>
                        </a:rPr>
                        <a:t> </a:t>
                      </a:r>
                      <a:r>
                        <a:rPr lang="tr-TR" sz="4800" u="none" strike="noStrike" dirty="0">
                          <a:effectLst/>
                        </a:rPr>
                        <a:t>Tüm sınıflarda "Drama ile Atasözü/Deyim Anlatma" etkinliği yapılır. </a:t>
                      </a:r>
                      <a:endParaRPr lang="tr-TR" sz="4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81964629"/>
                  </a:ext>
                </a:extLst>
              </a:tr>
              <a:tr h="1204377">
                <a:tc>
                  <a:txBody>
                    <a:bodyPr/>
                    <a:lstStyle/>
                    <a:p>
                      <a:pPr algn="l" fontAlgn="ctr"/>
                      <a:r>
                        <a:rPr lang="tr-TR" sz="4800" u="none" strike="noStrike" dirty="0" smtClean="0">
                          <a:effectLst/>
                        </a:rPr>
                        <a:t>Tüm </a:t>
                      </a:r>
                      <a:r>
                        <a:rPr lang="tr-TR" sz="4800" u="none" strike="noStrike" dirty="0">
                          <a:effectLst/>
                        </a:rPr>
                        <a:t>sınıflarda "Atasözü/Deyim Resimleme" etkinliği yapılır. </a:t>
                      </a:r>
                      <a:endParaRPr lang="tr-TR" sz="4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82788649"/>
                  </a:ext>
                </a:extLst>
              </a:tr>
              <a:tr h="1234486">
                <a:tc>
                  <a:txBody>
                    <a:bodyPr/>
                    <a:lstStyle/>
                    <a:p>
                      <a:pPr algn="l" fontAlgn="ctr"/>
                      <a:r>
                        <a:rPr lang="tr-TR" sz="4800" u="none" strike="noStrike" dirty="0" smtClean="0">
                          <a:effectLst/>
                        </a:rPr>
                        <a:t>Ortaya </a:t>
                      </a:r>
                      <a:r>
                        <a:rPr lang="tr-TR" sz="4800" u="none" strike="noStrike" dirty="0">
                          <a:effectLst/>
                        </a:rPr>
                        <a:t>çıkan ürünlerden okul sergisi açılır.</a:t>
                      </a:r>
                      <a:endParaRPr lang="tr-TR" sz="4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94802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057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MART AYI FAALİYETİ</a:t>
            </a:r>
            <a:r>
              <a:rPr lang="tr-TR" sz="2400" b="1" dirty="0" smtClean="0"/>
              <a:t>( İLKOKUL VE ORTAOKULDA YARIŞMA YOK)</a:t>
            </a:r>
            <a:endParaRPr lang="tr-TR" sz="2400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4436872"/>
              </p:ext>
            </p:extLst>
          </p:nvPr>
        </p:nvGraphicFramePr>
        <p:xfrm>
          <a:off x="1664788" y="1891233"/>
          <a:ext cx="9151257" cy="4182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51257">
                  <a:extLst>
                    <a:ext uri="{9D8B030D-6E8A-4147-A177-3AD203B41FA5}">
                      <a16:colId xmlns:a16="http://schemas.microsoft.com/office/drawing/2014/main" val="1682295137"/>
                    </a:ext>
                  </a:extLst>
                </a:gridCol>
              </a:tblGrid>
              <a:tr h="2065677">
                <a:tc>
                  <a:txBody>
                    <a:bodyPr/>
                    <a:lstStyle/>
                    <a:p>
                      <a:pPr algn="l" fontAlgn="ctr"/>
                      <a:r>
                        <a:rPr lang="tr-TR" sz="4400" u="none" strike="noStrike" dirty="0" smtClean="0">
                          <a:effectLst/>
                        </a:rPr>
                        <a:t> </a:t>
                      </a:r>
                      <a:r>
                        <a:rPr lang="tr-TR" sz="4400" u="none" strike="noStrike" dirty="0">
                          <a:effectLst/>
                        </a:rPr>
                        <a:t>Tüm sınıflarda "Kare Bulmaca" etkinliği yapılır. </a:t>
                      </a:r>
                      <a:endParaRPr lang="tr-TR" sz="4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896798"/>
                  </a:ext>
                </a:extLst>
              </a:tr>
              <a:tr h="2117319">
                <a:tc>
                  <a:txBody>
                    <a:bodyPr/>
                    <a:lstStyle/>
                    <a:p>
                      <a:pPr algn="l" fontAlgn="ctr"/>
                      <a:r>
                        <a:rPr lang="tr-TR" sz="4400" u="none" strike="noStrike" dirty="0" smtClean="0">
                          <a:effectLst/>
                        </a:rPr>
                        <a:t> </a:t>
                      </a:r>
                      <a:r>
                        <a:rPr lang="tr-TR" sz="4400" u="none" strike="noStrike" dirty="0">
                          <a:effectLst/>
                        </a:rPr>
                        <a:t>Öykü Kartları hazırlama; hazırlanan  kartlarla anlatım etkinliği yapılır.</a:t>
                      </a:r>
                      <a:endParaRPr lang="tr-TR" sz="4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22095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144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MART AYI FAALİYETİ-LİSELERDE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415628"/>
              </p:ext>
            </p:extLst>
          </p:nvPr>
        </p:nvGraphicFramePr>
        <p:xfrm>
          <a:off x="1084217" y="1959429"/>
          <a:ext cx="9784080" cy="38796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84080">
                  <a:extLst>
                    <a:ext uri="{9D8B030D-6E8A-4147-A177-3AD203B41FA5}">
                      <a16:colId xmlns:a16="http://schemas.microsoft.com/office/drawing/2014/main" val="2580711266"/>
                    </a:ext>
                  </a:extLst>
                </a:gridCol>
              </a:tblGrid>
              <a:tr h="3120806">
                <a:tc>
                  <a:txBody>
                    <a:bodyPr/>
                    <a:lstStyle/>
                    <a:p>
                      <a:pPr algn="l" fontAlgn="ctr"/>
                      <a:r>
                        <a:rPr lang="tr-TR" sz="3600" u="none" strike="noStrike" dirty="0" smtClean="0">
                          <a:effectLst/>
                        </a:rPr>
                        <a:t>Tüm </a:t>
                      </a:r>
                      <a:r>
                        <a:rPr lang="tr-TR" sz="3600" u="none" strike="noStrike" dirty="0">
                          <a:effectLst/>
                        </a:rPr>
                        <a:t>sınıflarda "Kare Bulmaca" etkinliği yapılır.</a:t>
                      </a:r>
                      <a:endParaRPr lang="tr-TR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18278335"/>
                  </a:ext>
                </a:extLst>
              </a:tr>
              <a:tr h="758862">
                <a:tc>
                  <a:txBody>
                    <a:bodyPr/>
                    <a:lstStyle/>
                    <a:p>
                      <a:pPr algn="l" fontAlgn="ctr"/>
                      <a:r>
                        <a:rPr lang="tr-TR" sz="3600" u="none" strike="noStrike" dirty="0" smtClean="0">
                          <a:effectLst/>
                        </a:rPr>
                        <a:t>İl </a:t>
                      </a:r>
                      <a:r>
                        <a:rPr lang="tr-TR" sz="3600" u="none" strike="noStrike" dirty="0">
                          <a:effectLst/>
                        </a:rPr>
                        <a:t>geneli "Nesne Tasarımı Yarışması" yapılır. **</a:t>
                      </a:r>
                      <a:endParaRPr lang="tr-TR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3862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775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NİSAN AYI FAALİYETİ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VİDEO YARIŞMASI:</a:t>
            </a:r>
          </a:p>
          <a:p>
            <a:r>
              <a:rPr lang="tr-TR" dirty="0" smtClean="0"/>
              <a:t>İLKOKUL, ORTAOKUL VE LİSELERDE YAPILACAK.</a:t>
            </a:r>
          </a:p>
          <a:p>
            <a:r>
              <a:rPr lang="tr-TR" dirty="0" smtClean="0"/>
              <a:t>YARIŞMA İLE İLGİLİ ŞARTNAMEDE VİDEO İLE İLGİLİ AYRINTILI AÇIKLAMA YAPILACAKTIR.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683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7469"/>
          </a:xfrm>
        </p:spPr>
        <p:txBody>
          <a:bodyPr/>
          <a:lstStyle/>
          <a:p>
            <a:r>
              <a:rPr lang="tr-TR" dirty="0" smtClean="0"/>
              <a:t>MAYIS AYI FAALİYETİ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7572" y="1407613"/>
            <a:ext cx="10515600" cy="4797243"/>
          </a:xfrm>
        </p:spPr>
        <p:txBody>
          <a:bodyPr>
            <a:normAutofit lnSpcReduction="10000"/>
          </a:bodyPr>
          <a:lstStyle/>
          <a:p>
            <a:r>
              <a:rPr lang="tr-TR" sz="4000" b="1" dirty="0" smtClean="0"/>
              <a:t>TİŞÖRT TASARIMI</a:t>
            </a:r>
            <a:r>
              <a:rPr lang="tr-TR" dirty="0" smtClean="0"/>
              <a:t>:</a:t>
            </a:r>
          </a:p>
          <a:p>
            <a:r>
              <a:rPr lang="tr-TR" sz="3600" dirty="0" smtClean="0"/>
              <a:t>Etkinliklerde ortaya iyi örnekler çıkaran ve/veya yarışmalarda derece alan öğrenciler, danışman öğretmenler ve eğitim kurumu yöneticileri il içinde ödüllendirilir.( İLKOKUL VE ORTAOKULLAR İÇİN)</a:t>
            </a:r>
          </a:p>
          <a:p>
            <a:r>
              <a:rPr lang="tr-TR" sz="3600" dirty="0" smtClean="0"/>
              <a:t>Etkinliklerde ortaya iyi örnekler çıkaran ve/veya yarışmalarda derece alan öğrenciler, danışman öğretmenler ve eğitim kurumu yöneticileri Ankara'ya davet edilir. ( LİSELER İÇİN)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709131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327</Words>
  <Application>Microsoft Office PowerPoint</Application>
  <PresentationFormat>Geniş ekran</PresentationFormat>
  <Paragraphs>39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AYLIK FAALİYETLER</vt:lpstr>
      <vt:lpstr>KASIM AYI FAALİYETİ</vt:lpstr>
      <vt:lpstr>ARALIK AYI FAALİYETİ</vt:lpstr>
      <vt:lpstr>OCAK AYI FAALİYETİ</vt:lpstr>
      <vt:lpstr>ŞUBAT AYI FAALİYETİ (HİÇBİR KADEMEDE YARIŞMA YOK)</vt:lpstr>
      <vt:lpstr>MART AYI FAALİYETİ( İLKOKUL VE ORTAOKULDA YARIŞMA YOK)</vt:lpstr>
      <vt:lpstr>MART AYI FAALİYETİ-LİSELERDE</vt:lpstr>
      <vt:lpstr>NİSAN AYI FAALİYETİ</vt:lpstr>
      <vt:lpstr>MAYIS AYI FAALİYETİ</vt:lpstr>
      <vt:lpstr>HAZİRAN AYI FAALİYETİ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AYLIK FAALİYETLER</dc:title>
  <dc:creator>HP</dc:creator>
  <cp:lastModifiedBy>FATİH İLKOKULU</cp:lastModifiedBy>
  <cp:revision>22</cp:revision>
  <dcterms:created xsi:type="dcterms:W3CDTF">2023-11-21T16:10:05Z</dcterms:created>
  <dcterms:modified xsi:type="dcterms:W3CDTF">2023-11-20T10:21:02Z</dcterms:modified>
</cp:coreProperties>
</file>