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94" r:id="rId3"/>
    <p:sldId id="295" r:id="rId4"/>
    <p:sldId id="296" r:id="rId5"/>
    <p:sldId id="297" r:id="rId6"/>
    <p:sldId id="298" r:id="rId7"/>
    <p:sldId id="299" r:id="rId8"/>
    <p:sldId id="300" r:id="rId9"/>
    <p:sldId id="301" r:id="rId10"/>
    <p:sldId id="302" r:id="rId11"/>
    <p:sldId id="273" r:id="rId12"/>
    <p:sldId id="279" r:id="rId13"/>
    <p:sldId id="280" r:id="rId14"/>
    <p:sldId id="281" r:id="rId15"/>
    <p:sldId id="282" r:id="rId16"/>
    <p:sldId id="303" r:id="rId17"/>
    <p:sldId id="256" r:id="rId18"/>
    <p:sldId id="257" r:id="rId19"/>
    <p:sldId id="258" r:id="rId20"/>
    <p:sldId id="259" r:id="rId21"/>
    <p:sldId id="260" r:id="rId22"/>
    <p:sldId id="261" r:id="rId23"/>
    <p:sldId id="289" r:id="rId24"/>
    <p:sldId id="304" r:id="rId25"/>
    <p:sldId id="262" r:id="rId26"/>
    <p:sldId id="263" r:id="rId27"/>
    <p:sldId id="264" r:id="rId28"/>
    <p:sldId id="265" r:id="rId29"/>
    <p:sldId id="266" r:id="rId30"/>
    <p:sldId id="267" r:id="rId31"/>
    <p:sldId id="290" r:id="rId32"/>
    <p:sldId id="305" r:id="rId33"/>
    <p:sldId id="306" r:id="rId34"/>
    <p:sldId id="274" r:id="rId35"/>
    <p:sldId id="283" r:id="rId36"/>
    <p:sldId id="284" r:id="rId37"/>
    <p:sldId id="285" r:id="rId38"/>
    <p:sldId id="286" r:id="rId39"/>
    <p:sldId id="287" r:id="rId40"/>
    <p:sldId id="288" r:id="rId41"/>
    <p:sldId id="307" r:id="rId42"/>
    <p:sldId id="308" r:id="rId43"/>
    <p:sldId id="309" r:id="rId44"/>
    <p:sldId id="310" r:id="rId45"/>
    <p:sldId id="311"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8765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43158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03933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23854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632A80C-5323-4DEB-9E29-E18124BE53AA}"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8459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632A80C-5323-4DEB-9E29-E18124BE53AA}" type="datetimeFigureOut">
              <a:rPr lang="tr-TR" smtClean="0"/>
              <a:t>20.11.2023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62185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632A80C-5323-4DEB-9E29-E18124BE53AA}" type="datetimeFigureOut">
              <a:rPr lang="tr-TR" smtClean="0"/>
              <a:t>20.11.2023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412368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632A80C-5323-4DEB-9E29-E18124BE53AA}" type="datetimeFigureOut">
              <a:rPr lang="tr-TR" smtClean="0"/>
              <a:t>20.11.2023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5404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32A80C-5323-4DEB-9E29-E18124BE53AA}" type="datetimeFigureOut">
              <a:rPr lang="tr-TR" smtClean="0"/>
              <a:t>20.11.2023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2173373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32A80C-5323-4DEB-9E29-E18124BE53AA}" type="datetimeFigureOut">
              <a:rPr lang="tr-TR" smtClean="0"/>
              <a:t>20.11.2023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849394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32A80C-5323-4DEB-9E29-E18124BE53AA}" type="datetimeFigureOut">
              <a:rPr lang="tr-TR" smtClean="0"/>
              <a:t>20.11.2023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23815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2A80C-5323-4DEB-9E29-E18124BE53AA}" type="datetimeFigureOut">
              <a:rPr lang="tr-TR" smtClean="0"/>
              <a:t>20.11.2023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8F5858-D9D9-4EFF-9DDB-4C05A5123325}" type="slidenum">
              <a:rPr lang="tr-TR" smtClean="0"/>
              <a:t>‹#›</a:t>
            </a:fld>
            <a:endParaRPr lang="tr-TR"/>
          </a:p>
        </p:txBody>
      </p:sp>
    </p:spTree>
    <p:extLst>
      <p:ext uri="{BB962C8B-B14F-4D97-AF65-F5344CB8AC3E}">
        <p14:creationId xmlns:p14="http://schemas.microsoft.com/office/powerpoint/2010/main" val="3473783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75520" y="1268761"/>
            <a:ext cx="8712968" cy="2313603"/>
          </a:xfrm>
        </p:spPr>
        <p:txBody>
          <a:bodyPr>
            <a:noAutofit/>
          </a:bodyPr>
          <a:lstStyle/>
          <a:p>
            <a:pPr algn="ctr"/>
            <a:r>
              <a:rPr lang="tr-TR" sz="4500" dirty="0">
                <a:solidFill>
                  <a:schemeClr val="tx1">
                    <a:lumMod val="95000"/>
                    <a:lumOff val="5000"/>
                  </a:schemeClr>
                </a:solidFill>
                <a:effectLst>
                  <a:outerShdw blurRad="38100" dist="38100" dir="2700000" algn="tl">
                    <a:srgbClr val="000000">
                      <a:alpha val="43137"/>
                    </a:srgbClr>
                  </a:outerShdw>
                </a:effectLst>
                <a:latin typeface="Arial Black" panose="020B0A04020102020204" pitchFamily="34" charset="0"/>
              </a:rPr>
              <a:t>DİLİMİZİN ZENGİNLİKLERİ PROJESİ</a:t>
            </a:r>
            <a:endParaRPr lang="tr-TR" sz="4500" dirty="0">
              <a:solidFill>
                <a:schemeClr val="tx1">
                  <a:lumMod val="95000"/>
                  <a:lumOff val="5000"/>
                </a:schemeClr>
              </a:solidFill>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2209800" y="4149080"/>
            <a:ext cx="7772400" cy="662231"/>
          </a:xfrm>
        </p:spPr>
        <p:txBody>
          <a:bodyPr/>
          <a:lstStyle/>
          <a:p>
            <a:pPr algn="ctr"/>
            <a:r>
              <a:rPr lang="tr-TR" b="1" dirty="0">
                <a:solidFill>
                  <a:schemeClr val="tx1">
                    <a:lumMod val="95000"/>
                    <a:lumOff val="5000"/>
                  </a:schemeClr>
                </a:solidFill>
                <a:latin typeface="Arial Black" panose="020B0A04020102020204" pitchFamily="34" charset="0"/>
              </a:rPr>
              <a:t>“Sözlük Özgürlüktür” </a:t>
            </a:r>
            <a:endParaRPr lang="tr-TR" dirty="0">
              <a:solidFill>
                <a:schemeClr val="tx1">
                  <a:lumMod val="95000"/>
                  <a:lumOff val="5000"/>
                </a:schemeClr>
              </a:solidFill>
              <a:latin typeface="Arial Black" panose="020B0A04020102020204" pitchFamily="34" charset="0"/>
            </a:endParaRPr>
          </a:p>
        </p:txBody>
      </p:sp>
    </p:spTree>
    <p:extLst>
      <p:ext uri="{BB962C8B-B14F-4D97-AF65-F5344CB8AC3E}">
        <p14:creationId xmlns:p14="http://schemas.microsoft.com/office/powerpoint/2010/main" val="2179826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30777" y="117283"/>
            <a:ext cx="11617234" cy="6505586"/>
          </a:xfrm>
        </p:spPr>
        <p:txBody>
          <a:bodyPr>
            <a:normAutofit/>
          </a:bodyPr>
          <a:lstStyle/>
          <a:p>
            <a:pPr marL="109728" indent="0">
              <a:buNone/>
            </a:pPr>
            <a:r>
              <a:rPr lang="tr-TR" dirty="0"/>
              <a:t>	</a:t>
            </a:r>
            <a:r>
              <a:rPr lang="tr-TR" b="1" dirty="0">
                <a:latin typeface="Arial Unicode MS" panose="020B0604020202020204" pitchFamily="34" charset="-128"/>
                <a:ea typeface="Arial Unicode MS" panose="020B0604020202020204" pitchFamily="34" charset="-128"/>
                <a:cs typeface="Arial Unicode MS" panose="020B0604020202020204" pitchFamily="34" charset="-128"/>
              </a:rPr>
              <a:t>Okul Yürütme Komisyonunun Oluşumu ve Görevleri</a:t>
            </a:r>
          </a:p>
          <a:p>
            <a:pPr marL="109728" indent="0">
              <a:buNone/>
            </a:pPr>
            <a:r>
              <a:rPr lang="tr-TR"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r-TR" dirty="0" smtClean="0">
                <a:latin typeface="Arial Unicode MS" panose="020B0604020202020204" pitchFamily="34" charset="-128"/>
                <a:ea typeface="Arial Unicode MS" panose="020B0604020202020204" pitchFamily="34" charset="-128"/>
                <a:cs typeface="Arial Unicode MS" panose="020B0604020202020204" pitchFamily="34" charset="-128"/>
              </a:rPr>
              <a:t>Okul </a:t>
            </a:r>
            <a:r>
              <a:rPr lang="tr-TR" dirty="0">
                <a:latin typeface="Arial Unicode MS" panose="020B0604020202020204" pitchFamily="34" charset="-128"/>
                <a:ea typeface="Arial Unicode MS" panose="020B0604020202020204" pitchFamily="34" charset="-128"/>
                <a:cs typeface="Arial Unicode MS" panose="020B0604020202020204" pitchFamily="34" charset="-128"/>
              </a:rPr>
              <a:t>müdürünün uygun gördüğü müdür yardımcısı başkanlığında, en az iki öğretmen ve her sınıf düzeyinden birer öğrencinin katılımıyla oluşturulur.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Okul yürütme komisyonu; okul öncesi ve ilkokullarda sınıf zümre başkanları, ortaokullarda Türkçe zümresi, liselerde ise Türk Dili ve Edebiyatı zümresi ile koordineli çalışır. Gerekli durumlarda ortaokul ve liselerde okul müdürlüğünce Türkçe ve Türk Dili ve Edebiyatı zümresi içerisinden okul yürütme komisyonunda görev yapmak üzere daimi üye seçilebilir.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Projenin okulda görünür olmasını ve tüm sınıflarda uygulanmasını sağlar.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İl millî eğitim müdürlüklerince proje kapsamında duyurusu yapılan il geneli yarışmaların duyurusunu yapar ve katılımı teşvik eder.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Yıl sonu raporunu hazırlar ve ilçe yürütme komisyonuna gönderir. </a:t>
            </a:r>
          </a:p>
          <a:p>
            <a:endParaRPr lang="tr-TR" dirty="0"/>
          </a:p>
        </p:txBody>
      </p:sp>
    </p:spTree>
    <p:extLst>
      <p:ext uri="{BB962C8B-B14F-4D97-AF65-F5344CB8AC3E}">
        <p14:creationId xmlns:p14="http://schemas.microsoft.com/office/powerpoint/2010/main" val="3398683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OKUL ÖNCESİ EYLEM PLANI</a:t>
            </a:r>
            <a:endParaRPr lang="tr-TR" dirty="0"/>
          </a:p>
        </p:txBody>
      </p:sp>
    </p:spTree>
    <p:extLst>
      <p:ext uri="{BB962C8B-B14F-4D97-AF65-F5344CB8AC3E}">
        <p14:creationId xmlns:p14="http://schemas.microsoft.com/office/powerpoint/2010/main" val="3251840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41408" cy="6766561"/>
          </a:xfrm>
          <a:prstGeom prst="rect">
            <a:avLst/>
          </a:prstGeom>
        </p:spPr>
      </p:pic>
    </p:spTree>
    <p:extLst>
      <p:ext uri="{BB962C8B-B14F-4D97-AF65-F5344CB8AC3E}">
        <p14:creationId xmlns:p14="http://schemas.microsoft.com/office/powerpoint/2010/main" val="2600866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05393"/>
            <a:ext cx="12100843" cy="5159830"/>
          </a:xfrm>
          <a:prstGeom prst="rect">
            <a:avLst/>
          </a:prstGeom>
        </p:spPr>
      </p:pic>
    </p:spTree>
    <p:extLst>
      <p:ext uri="{BB962C8B-B14F-4D97-AF65-F5344CB8AC3E}">
        <p14:creationId xmlns:p14="http://schemas.microsoft.com/office/powerpoint/2010/main" val="421370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2909"/>
            <a:ext cx="12100943" cy="6755091"/>
          </a:xfrm>
          <a:prstGeom prst="rect">
            <a:avLst/>
          </a:prstGeom>
        </p:spPr>
      </p:pic>
    </p:spTree>
    <p:extLst>
      <p:ext uri="{BB962C8B-B14F-4D97-AF65-F5344CB8AC3E}">
        <p14:creationId xmlns:p14="http://schemas.microsoft.com/office/powerpoint/2010/main" val="3186087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75211"/>
            <a:ext cx="12128595" cy="4950823"/>
          </a:xfrm>
          <a:prstGeom prst="rect">
            <a:avLst/>
          </a:prstGeom>
        </p:spPr>
      </p:pic>
    </p:spTree>
    <p:extLst>
      <p:ext uri="{BB962C8B-B14F-4D97-AF65-F5344CB8AC3E}">
        <p14:creationId xmlns:p14="http://schemas.microsoft.com/office/powerpoint/2010/main" val="734153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365 Gün Öykü Kitabı (53 Kitap) </a:t>
            </a:r>
          </a:p>
          <a:p>
            <a:r>
              <a:rPr lang="tr-TR" dirty="0"/>
              <a:t>Eğitime Erken Eğitimle Başla: EÇE Projesi kapsamında hazırlanan öykü kitapları (36 Kitap) </a:t>
            </a:r>
          </a:p>
          <a:p>
            <a:r>
              <a:rPr lang="tr-TR" dirty="0"/>
              <a:t>Eğitimde Birlikteyiz: Engeli Olan Çocuklar İçin Kapsayıcı Erken Çocukluk Eğitimi Projesi kapsamında hazırlanan öykü kitapları (36 Kitap) </a:t>
            </a:r>
          </a:p>
          <a:p>
            <a:r>
              <a:rPr lang="tr-TR" dirty="0"/>
              <a:t>Demokrasi: Gelecek Bizim Öykü Kitapları (5 Kitap) </a:t>
            </a:r>
          </a:p>
          <a:p>
            <a:endParaRPr lang="tr-TR" dirty="0"/>
          </a:p>
        </p:txBody>
      </p:sp>
      <p:sp>
        <p:nvSpPr>
          <p:cNvPr id="3" name="Başlık 2"/>
          <p:cNvSpPr>
            <a:spLocks noGrp="1"/>
          </p:cNvSpPr>
          <p:nvPr>
            <p:ph type="title"/>
          </p:nvPr>
        </p:nvSpPr>
        <p:spPr/>
        <p:txBody>
          <a:bodyPr/>
          <a:lstStyle/>
          <a:p>
            <a:r>
              <a:rPr lang="tr-TR" dirty="0">
                <a:solidFill>
                  <a:schemeClr val="tx1">
                    <a:lumMod val="95000"/>
                    <a:lumOff val="5000"/>
                  </a:schemeClr>
                </a:solidFill>
              </a:rPr>
              <a:t>Okul Öncesi Eser Listesi</a:t>
            </a:r>
          </a:p>
        </p:txBody>
      </p:sp>
    </p:spTree>
    <p:extLst>
      <p:ext uri="{BB962C8B-B14F-4D97-AF65-F5344CB8AC3E}">
        <p14:creationId xmlns:p14="http://schemas.microsoft.com/office/powerpoint/2010/main" val="3456636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İLKOKUL KADEMESİ EYLEM PLANI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502586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53736" cy="6701247"/>
          </a:xfrm>
          <a:prstGeom prst="rect">
            <a:avLst/>
          </a:prstGeom>
        </p:spPr>
      </p:pic>
    </p:spTree>
    <p:extLst>
      <p:ext uri="{BB962C8B-B14F-4D97-AF65-F5344CB8AC3E}">
        <p14:creationId xmlns:p14="http://schemas.microsoft.com/office/powerpoint/2010/main" val="1476127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33256" cy="6858000"/>
          </a:xfrm>
          <a:prstGeom prst="rect">
            <a:avLst/>
          </a:prstGeom>
        </p:spPr>
      </p:pic>
    </p:spTree>
    <p:extLst>
      <p:ext uri="{BB962C8B-B14F-4D97-AF65-F5344CB8AC3E}">
        <p14:creationId xmlns:p14="http://schemas.microsoft.com/office/powerpoint/2010/main" val="2693535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64229" y="1556793"/>
            <a:ext cx="8229600" cy="4525963"/>
          </a:xfrm>
        </p:spPr>
        <p:txBody>
          <a:bodyPr>
            <a:normAutofit/>
          </a:bodyPr>
          <a:lstStyle/>
          <a:p>
            <a:pPr algn="just"/>
            <a:r>
              <a:rPr lang="tr-TR" sz="32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okullarda yapılacak söz varlığını zenginleştirme çalışmaları ile öğrencilerin dilimizin zenginliklerini tanımasını, kültür taşıyıcısı olan sözcüklerimizle buluşmasını, buna bağlı olarak da dili iyi kullanmasını ve düşünce dünyasını geliştirmesini amaçlamaktadır.</a:t>
            </a:r>
          </a:p>
        </p:txBody>
      </p:sp>
      <p:sp>
        <p:nvSpPr>
          <p:cNvPr id="3" name="Başlık 2"/>
          <p:cNvSpPr>
            <a:spLocks noGrp="1"/>
          </p:cNvSpPr>
          <p:nvPr>
            <p:ph type="title"/>
          </p:nvPr>
        </p:nvSpPr>
        <p:spPr/>
        <p:txBody>
          <a:bodyPr>
            <a:normAutofit/>
          </a:bodyPr>
          <a:lstStyle/>
          <a:p>
            <a:r>
              <a:rPr lang="tr-TR" sz="5400" dirty="0">
                <a:solidFill>
                  <a:schemeClr val="tx1">
                    <a:lumMod val="95000"/>
                    <a:lumOff val="5000"/>
                  </a:schemeClr>
                </a:solidFill>
              </a:rPr>
              <a:t>Projenin Amacı:</a:t>
            </a:r>
          </a:p>
        </p:txBody>
      </p:sp>
    </p:spTree>
    <p:extLst>
      <p:ext uri="{BB962C8B-B14F-4D97-AF65-F5344CB8AC3E}">
        <p14:creationId xmlns:p14="http://schemas.microsoft.com/office/powerpoint/2010/main" val="42934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11831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40177" cy="6858000"/>
          </a:xfrm>
          <a:prstGeom prst="rect">
            <a:avLst/>
          </a:prstGeom>
        </p:spPr>
      </p:pic>
    </p:spTree>
    <p:extLst>
      <p:ext uri="{BB962C8B-B14F-4D97-AF65-F5344CB8AC3E}">
        <p14:creationId xmlns:p14="http://schemas.microsoft.com/office/powerpoint/2010/main" val="39326733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38574" cy="6858001"/>
          </a:xfrm>
          <a:prstGeom prst="rect">
            <a:avLst/>
          </a:prstGeom>
        </p:spPr>
      </p:pic>
    </p:spTree>
    <p:extLst>
      <p:ext uri="{BB962C8B-B14F-4D97-AF65-F5344CB8AC3E}">
        <p14:creationId xmlns:p14="http://schemas.microsoft.com/office/powerpoint/2010/main" val="623237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409475312"/>
              </p:ext>
            </p:extLst>
          </p:nvPr>
        </p:nvGraphicFramePr>
        <p:xfrm>
          <a:off x="106680" y="121556"/>
          <a:ext cx="11871961" cy="6383746"/>
        </p:xfrm>
        <a:graphic>
          <a:graphicData uri="http://schemas.openxmlformats.org/drawingml/2006/table">
            <a:tbl>
              <a:tblPr>
                <a:tableStyleId>{5C22544A-7EE6-4342-B048-85BDC9FD1C3A}</a:tableStyleId>
              </a:tblPr>
              <a:tblGrid>
                <a:gridCol w="11871961">
                  <a:extLst>
                    <a:ext uri="{9D8B030D-6E8A-4147-A177-3AD203B41FA5}">
                      <a16:colId xmlns:a16="http://schemas.microsoft.com/office/drawing/2014/main" val="3725368959"/>
                    </a:ext>
                  </a:extLst>
                </a:gridCol>
              </a:tblGrid>
              <a:tr h="1065478">
                <a:tc>
                  <a:txBody>
                    <a:bodyPr/>
                    <a:lstStyle/>
                    <a:p>
                      <a:pPr algn="l" fontAlgn="b"/>
                      <a:r>
                        <a:rPr lang="tr-TR" sz="3200" u="none" strike="noStrike" dirty="0">
                          <a:effectLst/>
                        </a:rPr>
                        <a:t>* Klasik Eser Okumaları faaliyeti eser listesi için ilkokul kaynakçasında yer alan eserler kullanılabilir. (bk. Ek 7)</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3678579608"/>
                  </a:ext>
                </a:extLst>
              </a:tr>
              <a:tr h="1065478">
                <a:tc>
                  <a:txBody>
                    <a:bodyPr/>
                    <a:lstStyle/>
                    <a:p>
                      <a:pPr algn="l" fontAlgn="b"/>
                      <a:r>
                        <a:rPr lang="tr-TR" sz="3200" u="none" strike="noStrike" dirty="0">
                          <a:effectLst/>
                        </a:rPr>
                        <a:t>** Okunacak şiirler ilkokullar için eserler kaynakçasında yer alan Çocuk Şiirleri </a:t>
                      </a:r>
                      <a:r>
                        <a:rPr lang="tr-TR" sz="3200" u="none" strike="noStrike" dirty="0" err="1">
                          <a:effectLst/>
                        </a:rPr>
                        <a:t>Antolojisi'nden</a:t>
                      </a:r>
                      <a:r>
                        <a:rPr lang="tr-TR" sz="3200" u="none" strike="noStrike" dirty="0">
                          <a:effectLst/>
                        </a:rPr>
                        <a:t> seçilecektir. (bk. Ek 7)</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546759663"/>
                  </a:ext>
                </a:extLst>
              </a:tr>
              <a:tr h="1065478">
                <a:tc>
                  <a:txBody>
                    <a:bodyPr/>
                    <a:lstStyle/>
                    <a:p>
                      <a:pPr algn="l" fontAlgn="b"/>
                      <a:r>
                        <a:rPr lang="tr-TR" sz="3200" u="none" strike="noStrike" dirty="0">
                          <a:effectLst/>
                        </a:rPr>
                        <a:t>*** Ezberlenecek </a:t>
                      </a:r>
                      <a:r>
                        <a:rPr lang="tr-TR" sz="3200" u="none" strike="noStrike" dirty="0" err="1">
                          <a:effectLst/>
                        </a:rPr>
                        <a:t>mısarlar</a:t>
                      </a:r>
                      <a:r>
                        <a:rPr lang="tr-TR" sz="3200" u="none" strike="noStrike" dirty="0">
                          <a:effectLst/>
                        </a:rPr>
                        <a:t> için kaynakçada yer alan memleket şiirleri ve çocuk şiirleri antolojisi kullanılabilir. (bk. Ek 7)</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3469824963"/>
                  </a:ext>
                </a:extLst>
              </a:tr>
              <a:tr h="1593656">
                <a:tc>
                  <a:txBody>
                    <a:bodyPr/>
                    <a:lstStyle/>
                    <a:p>
                      <a:pPr algn="l" fontAlgn="b"/>
                      <a:r>
                        <a:rPr lang="tr-TR" sz="3200" u="none" strike="noStrike" dirty="0">
                          <a:effectLst/>
                        </a:rPr>
                        <a:t>**** Tüm faaliyetlerin en verimli şekilde gerçekleştirilmesi için sözlük okuma faaliyeti ile eş güdümlü hareket edilmesi gerekmekte olup sözlük önerileri için bk. Ek 10</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884637204"/>
                  </a:ext>
                </a:extLst>
              </a:tr>
              <a:tr h="1593656">
                <a:tc>
                  <a:txBody>
                    <a:bodyPr/>
                    <a:lstStyle/>
                    <a:p>
                      <a:pPr algn="l" fontAlgn="b"/>
                      <a:r>
                        <a:rPr lang="tr-TR" sz="3200" u="none" strike="noStrike" dirty="0">
                          <a:effectLst/>
                        </a:rPr>
                        <a:t>*****Çanakkale Türküsü, Yemen Türküsü, Uzun İnce Bir Yoldayım,  Çayeli'nden Öteye</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3254361320"/>
                  </a:ext>
                </a:extLst>
              </a:tr>
            </a:tbl>
          </a:graphicData>
        </a:graphic>
      </p:graphicFrame>
    </p:spTree>
    <p:extLst>
      <p:ext uri="{BB962C8B-B14F-4D97-AF65-F5344CB8AC3E}">
        <p14:creationId xmlns:p14="http://schemas.microsoft.com/office/powerpoint/2010/main" val="3241081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TEGM Bizim Hikâyemiz Serisi (39 Kitap)</a:t>
            </a:r>
          </a:p>
          <a:p>
            <a:r>
              <a:rPr lang="tr-TR" dirty="0"/>
              <a:t>Türk Masalları</a:t>
            </a:r>
          </a:p>
          <a:p>
            <a:r>
              <a:rPr lang="tr-TR" dirty="0"/>
              <a:t>Türk Bilmeceleri</a:t>
            </a:r>
          </a:p>
          <a:p>
            <a:r>
              <a:rPr lang="tr-TR" dirty="0"/>
              <a:t>Türk Tekerlemeleri</a:t>
            </a:r>
          </a:p>
          <a:p>
            <a:r>
              <a:rPr lang="tr-TR" dirty="0"/>
              <a:t>Ömer Seyfettin Seçme Hikâyeler</a:t>
            </a:r>
          </a:p>
          <a:p>
            <a:r>
              <a:rPr lang="tr-TR" dirty="0"/>
              <a:t>Çocuk Şiirleri Antolojisi</a:t>
            </a:r>
          </a:p>
          <a:p>
            <a:r>
              <a:rPr lang="tr-TR" dirty="0"/>
              <a:t>Memleket Şiirleri Antolojisi</a:t>
            </a:r>
          </a:p>
          <a:p>
            <a:r>
              <a:rPr lang="tr-TR" dirty="0"/>
              <a:t>Mesneviden Seçme Hikâyeler</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 Eser Listesi</a:t>
            </a:r>
          </a:p>
        </p:txBody>
      </p:sp>
    </p:spTree>
    <p:extLst>
      <p:ext uri="{BB962C8B-B14F-4D97-AF65-F5344CB8AC3E}">
        <p14:creationId xmlns:p14="http://schemas.microsoft.com/office/powerpoint/2010/main" val="2407748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ORTAOKUL EYLEM PLANI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8482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87627" cy="6858000"/>
          </a:xfrm>
          <a:prstGeom prst="rect">
            <a:avLst/>
          </a:prstGeom>
        </p:spPr>
      </p:pic>
    </p:spTree>
    <p:extLst>
      <p:ext uri="{BB962C8B-B14F-4D97-AF65-F5344CB8AC3E}">
        <p14:creationId xmlns:p14="http://schemas.microsoft.com/office/powerpoint/2010/main" val="3390193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64297" cy="6740434"/>
          </a:xfrm>
          <a:prstGeom prst="rect">
            <a:avLst/>
          </a:prstGeom>
        </p:spPr>
      </p:pic>
    </p:spTree>
    <p:extLst>
      <p:ext uri="{BB962C8B-B14F-4D97-AF65-F5344CB8AC3E}">
        <p14:creationId xmlns:p14="http://schemas.microsoft.com/office/powerpoint/2010/main" val="3959844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981877" cy="6858000"/>
          </a:xfrm>
          <a:prstGeom prst="rect">
            <a:avLst/>
          </a:prstGeom>
        </p:spPr>
      </p:pic>
    </p:spTree>
    <p:extLst>
      <p:ext uri="{BB962C8B-B14F-4D97-AF65-F5344CB8AC3E}">
        <p14:creationId xmlns:p14="http://schemas.microsoft.com/office/powerpoint/2010/main" val="3909388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01765" cy="6701246"/>
          </a:xfrm>
          <a:prstGeom prst="rect">
            <a:avLst/>
          </a:prstGeom>
        </p:spPr>
      </p:pic>
    </p:spTree>
    <p:extLst>
      <p:ext uri="{BB962C8B-B14F-4D97-AF65-F5344CB8AC3E}">
        <p14:creationId xmlns:p14="http://schemas.microsoft.com/office/powerpoint/2010/main" val="187251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836713"/>
            <a:ext cx="8229600" cy="4882547"/>
          </a:xfrm>
        </p:spPr>
        <p:txBody>
          <a:bodyPr>
            <a:normAutofit/>
          </a:bodyPr>
          <a:lstStyle/>
          <a:p>
            <a:pPr algn="just"/>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Bu sayede öğrencilerimiz dilimizin seçkin ve özgün eserlerini tanıyacak, eserlerimizde geçen sözcüklerin derinliklerini (çeşitli anlamlarını) öğrenecek; milletimizin kültürünü, birikimini, düşünce dünyasını ve hayat tarzını söz varlığımızın içinde yeniden keşfedecektir. </a:t>
            </a:r>
          </a:p>
        </p:txBody>
      </p:sp>
    </p:spTree>
    <p:extLst>
      <p:ext uri="{BB962C8B-B14F-4D97-AF65-F5344CB8AC3E}">
        <p14:creationId xmlns:p14="http://schemas.microsoft.com/office/powerpoint/2010/main" val="3102821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6206" cy="6858000"/>
          </a:xfrm>
          <a:prstGeom prst="rect">
            <a:avLst/>
          </a:prstGeom>
        </p:spPr>
      </p:pic>
    </p:spTree>
    <p:extLst>
      <p:ext uri="{BB962C8B-B14F-4D97-AF65-F5344CB8AC3E}">
        <p14:creationId xmlns:p14="http://schemas.microsoft.com/office/powerpoint/2010/main" val="2819378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221518348"/>
              </p:ext>
            </p:extLst>
          </p:nvPr>
        </p:nvGraphicFramePr>
        <p:xfrm>
          <a:off x="0" y="0"/>
          <a:ext cx="11978640" cy="6193880"/>
        </p:xfrm>
        <a:graphic>
          <a:graphicData uri="http://schemas.openxmlformats.org/drawingml/2006/table">
            <a:tbl>
              <a:tblPr>
                <a:tableStyleId>{5C22544A-7EE6-4342-B048-85BDC9FD1C3A}</a:tableStyleId>
              </a:tblPr>
              <a:tblGrid>
                <a:gridCol w="11978640">
                  <a:extLst>
                    <a:ext uri="{9D8B030D-6E8A-4147-A177-3AD203B41FA5}">
                      <a16:colId xmlns:a16="http://schemas.microsoft.com/office/drawing/2014/main" val="1822298611"/>
                    </a:ext>
                  </a:extLst>
                </a:gridCol>
              </a:tblGrid>
              <a:tr h="1548470">
                <a:tc>
                  <a:txBody>
                    <a:bodyPr/>
                    <a:lstStyle/>
                    <a:p>
                      <a:pPr algn="l" fontAlgn="b"/>
                      <a:r>
                        <a:rPr lang="tr-TR" sz="3200" u="none" strike="noStrike" dirty="0">
                          <a:effectLst/>
                        </a:rPr>
                        <a:t>* Klasik Eser Okumaları faaliyeti eser listesi için Ek 8' de yer alan </a:t>
                      </a:r>
                      <a:r>
                        <a:rPr lang="tr-TR" sz="3200" u="none" strike="noStrike" dirty="0" err="1">
                          <a:effectLst/>
                        </a:rPr>
                        <a:t>eserlerkullanılabilir</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553659152"/>
                  </a:ext>
                </a:extLst>
              </a:tr>
              <a:tr h="1548470">
                <a:tc>
                  <a:txBody>
                    <a:bodyPr/>
                    <a:lstStyle/>
                    <a:p>
                      <a:pPr algn="l" fontAlgn="b"/>
                      <a:r>
                        <a:rPr lang="tr-TR" sz="3200" u="none" strike="noStrike" dirty="0">
                          <a:effectLst/>
                        </a:rPr>
                        <a:t>** Okunacak şiirler ilkokullar için eseler kaynakçasında yer alan Çocuk Şiirleri Antolojisinden seçilecektir. (bk. Ek 7)</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4075554867"/>
                  </a:ext>
                </a:extLst>
              </a:tr>
              <a:tr h="1548470">
                <a:tc>
                  <a:txBody>
                    <a:bodyPr/>
                    <a:lstStyle/>
                    <a:p>
                      <a:pPr algn="l" fontAlgn="b"/>
                      <a:r>
                        <a:rPr lang="tr-TR" sz="3200" u="none" strike="noStrike" dirty="0">
                          <a:effectLst/>
                        </a:rPr>
                        <a:t>*** Ezberlenecek </a:t>
                      </a:r>
                      <a:r>
                        <a:rPr lang="tr-TR" sz="3200" u="none" strike="noStrike" dirty="0" err="1">
                          <a:effectLst/>
                        </a:rPr>
                        <a:t>mısarlar</a:t>
                      </a:r>
                      <a:r>
                        <a:rPr lang="tr-TR" sz="3200" u="none" strike="noStrike" dirty="0">
                          <a:effectLst/>
                        </a:rPr>
                        <a:t> için kaynakçada yer alan memleket şiirleri ve çocuk şiirleri antolojisi kullanılabilir. (bk. Ek 7)</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734837648"/>
                  </a:ext>
                </a:extLst>
              </a:tr>
              <a:tr h="1548470">
                <a:tc>
                  <a:txBody>
                    <a:bodyPr/>
                    <a:lstStyle/>
                    <a:p>
                      <a:pPr algn="l" fontAlgn="b"/>
                      <a:r>
                        <a:rPr lang="tr-TR" sz="3200" u="none" strike="noStrike" dirty="0">
                          <a:effectLst/>
                        </a:rPr>
                        <a:t>**** Tüm faaliyetlerin en verimli şekilde gerçekleştirilmesi için sözlük okuma faaliyeti ile eş güdümlü hareket edilmesi gerekmekte olup sözlük önerileri için (bk. Ek 10)</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959657652"/>
                  </a:ext>
                </a:extLst>
              </a:tr>
            </a:tbl>
          </a:graphicData>
        </a:graphic>
      </p:graphicFrame>
    </p:spTree>
    <p:extLst>
      <p:ext uri="{BB962C8B-B14F-4D97-AF65-F5344CB8AC3E}">
        <p14:creationId xmlns:p14="http://schemas.microsoft.com/office/powerpoint/2010/main" val="2482144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t>Türk Masalları</a:t>
            </a:r>
          </a:p>
          <a:p>
            <a:r>
              <a:rPr lang="tr-TR" dirty="0"/>
              <a:t>Türk Bilmeceleri</a:t>
            </a:r>
          </a:p>
          <a:p>
            <a:r>
              <a:rPr lang="tr-TR" dirty="0"/>
              <a:t>Türk Tekerlemeleri</a:t>
            </a:r>
          </a:p>
          <a:p>
            <a:r>
              <a:rPr lang="tr-TR" dirty="0"/>
              <a:t>Dede Korkut Hikâyeleri (6, 7, 8. Sınıflar için)</a:t>
            </a:r>
          </a:p>
          <a:p>
            <a:r>
              <a:rPr lang="tr-TR" dirty="0"/>
              <a:t>Ömer Seyfettin/ Seçme Hikâyeler</a:t>
            </a:r>
          </a:p>
          <a:p>
            <a:r>
              <a:rPr lang="tr-TR" dirty="0"/>
              <a:t>Refik Halit Karay/ Seçme Hikâyeler</a:t>
            </a:r>
          </a:p>
          <a:p>
            <a:r>
              <a:rPr lang="tr-TR" dirty="0"/>
              <a:t>Sait Faik Abasıyanık/ Seçme Hikâyeler</a:t>
            </a:r>
          </a:p>
          <a:p>
            <a:r>
              <a:rPr lang="tr-TR" dirty="0"/>
              <a:t>Çocuk Şiirleri Antolojisi</a:t>
            </a:r>
          </a:p>
          <a:p>
            <a:r>
              <a:rPr lang="tr-TR" dirty="0"/>
              <a:t>Memleket Şiirleri Antolojisi</a:t>
            </a:r>
          </a:p>
        </p:txBody>
      </p:sp>
      <p:sp>
        <p:nvSpPr>
          <p:cNvPr id="3" name="Başlık 2"/>
          <p:cNvSpPr>
            <a:spLocks noGrp="1"/>
          </p:cNvSpPr>
          <p:nvPr>
            <p:ph type="title"/>
          </p:nvPr>
        </p:nvSpPr>
        <p:spPr/>
        <p:txBody>
          <a:bodyPr/>
          <a:lstStyle/>
          <a:p>
            <a:r>
              <a:rPr lang="tr-TR" dirty="0">
                <a:solidFill>
                  <a:schemeClr val="tx1">
                    <a:lumMod val="95000"/>
                    <a:lumOff val="5000"/>
                  </a:schemeClr>
                </a:solidFill>
              </a:rPr>
              <a:t>Ortaokul Eser Listesi</a:t>
            </a:r>
          </a:p>
        </p:txBody>
      </p:sp>
    </p:spTree>
    <p:extLst>
      <p:ext uri="{BB962C8B-B14F-4D97-AF65-F5344CB8AC3E}">
        <p14:creationId xmlns:p14="http://schemas.microsoft.com/office/powerpoint/2010/main" val="42120794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spcBef>
                <a:spcPts val="1800"/>
              </a:spcBef>
            </a:pPr>
            <a:r>
              <a:rPr lang="tr-TR" sz="2000" dirty="0"/>
              <a:t>Safahat (5, 6, 7, 8. Sınıflar için)</a:t>
            </a:r>
          </a:p>
          <a:p>
            <a:pPr>
              <a:spcBef>
                <a:spcPts val="1800"/>
              </a:spcBef>
            </a:pPr>
            <a:r>
              <a:rPr lang="tr-TR" sz="2000" dirty="0"/>
              <a:t>Mesneviden Seçme Hikâyeler (6, 7, 8. Sınıflar için)</a:t>
            </a:r>
          </a:p>
          <a:p>
            <a:pPr>
              <a:spcBef>
                <a:spcPts val="1800"/>
              </a:spcBef>
            </a:pPr>
            <a:r>
              <a:rPr lang="tr-TR" sz="2000" dirty="0"/>
              <a:t>Yunus Emre Divanı (5, 6, 7, 8. Sınıflar)</a:t>
            </a:r>
          </a:p>
          <a:p>
            <a:pPr>
              <a:spcBef>
                <a:spcPts val="1800"/>
              </a:spcBef>
            </a:pPr>
            <a:r>
              <a:rPr lang="tr-TR" sz="2000" dirty="0"/>
              <a:t>Fatih Sultan </a:t>
            </a:r>
            <a:r>
              <a:rPr lang="tr-TR" sz="2000" dirty="0" err="1"/>
              <a:t>Mehmed’e</a:t>
            </a:r>
            <a:r>
              <a:rPr lang="tr-TR" sz="2000" dirty="0"/>
              <a:t> Nasihatler (5, 6, 7, 8. Sınıflar)</a:t>
            </a:r>
          </a:p>
          <a:p>
            <a:pPr>
              <a:spcBef>
                <a:spcPts val="1800"/>
              </a:spcBef>
            </a:pPr>
            <a:r>
              <a:rPr lang="tr-TR" sz="2000" dirty="0"/>
              <a:t>Mesnevi’nin Ruhu (7, 8. Sınıflar)</a:t>
            </a:r>
          </a:p>
          <a:p>
            <a:pPr>
              <a:spcBef>
                <a:spcPts val="1800"/>
              </a:spcBef>
            </a:pPr>
            <a:r>
              <a:rPr lang="tr-TR" sz="2000" dirty="0"/>
              <a:t>Kâmil İnsan (8. Sınıflar)</a:t>
            </a:r>
          </a:p>
          <a:p>
            <a:pPr>
              <a:spcBef>
                <a:spcPts val="1800"/>
              </a:spcBef>
            </a:pPr>
            <a:r>
              <a:rPr lang="tr-TR" sz="2000" dirty="0"/>
              <a:t>Ebu Ali Sina Hikayeleri (7, 8. Sınıflar)</a:t>
            </a:r>
          </a:p>
          <a:p>
            <a:pPr>
              <a:spcBef>
                <a:spcPts val="1800"/>
              </a:spcBef>
            </a:pPr>
            <a:r>
              <a:rPr lang="tr-TR" sz="2000" dirty="0"/>
              <a:t>Yüce Hedefler Kitabı (8. Sınıflar)</a:t>
            </a:r>
          </a:p>
        </p:txBody>
      </p:sp>
      <p:sp>
        <p:nvSpPr>
          <p:cNvPr id="3" name="Başlık 2"/>
          <p:cNvSpPr>
            <a:spLocks noGrp="1"/>
          </p:cNvSpPr>
          <p:nvPr>
            <p:ph type="title"/>
          </p:nvPr>
        </p:nvSpPr>
        <p:spPr/>
        <p:txBody>
          <a:bodyPr/>
          <a:lstStyle/>
          <a:p>
            <a:r>
              <a:rPr lang="tr-TR" dirty="0">
                <a:solidFill>
                  <a:schemeClr val="tx1">
                    <a:lumMod val="95000"/>
                    <a:lumOff val="5000"/>
                  </a:schemeClr>
                </a:solidFill>
              </a:rPr>
              <a:t>Ortaokul Eser Listesi</a:t>
            </a:r>
          </a:p>
        </p:txBody>
      </p:sp>
    </p:spTree>
    <p:extLst>
      <p:ext uri="{BB962C8B-B14F-4D97-AF65-F5344CB8AC3E}">
        <p14:creationId xmlns:p14="http://schemas.microsoft.com/office/powerpoint/2010/main" val="37328688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LİSE KADEMESİ EYLEM PLANI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11622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04" y="0"/>
            <a:ext cx="11983626" cy="6622869"/>
          </a:xfrm>
          <a:prstGeom prst="rect">
            <a:avLst/>
          </a:prstGeom>
        </p:spPr>
      </p:pic>
    </p:spTree>
    <p:extLst>
      <p:ext uri="{BB962C8B-B14F-4D97-AF65-F5344CB8AC3E}">
        <p14:creationId xmlns:p14="http://schemas.microsoft.com/office/powerpoint/2010/main" val="1008926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56063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050213" cy="6753497"/>
          </a:xfrm>
          <a:prstGeom prst="rect">
            <a:avLst/>
          </a:prstGeom>
        </p:spPr>
      </p:pic>
    </p:spTree>
    <p:extLst>
      <p:ext uri="{BB962C8B-B14F-4D97-AF65-F5344CB8AC3E}">
        <p14:creationId xmlns:p14="http://schemas.microsoft.com/office/powerpoint/2010/main" val="2202522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3495" cy="5969726"/>
          </a:xfrm>
          <a:prstGeom prst="rect">
            <a:avLst/>
          </a:prstGeom>
        </p:spPr>
      </p:pic>
    </p:spTree>
    <p:extLst>
      <p:ext uri="{BB962C8B-B14F-4D97-AF65-F5344CB8AC3E}">
        <p14:creationId xmlns:p14="http://schemas.microsoft.com/office/powerpoint/2010/main" val="1376692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195094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692697"/>
            <a:ext cx="8229600" cy="4882547"/>
          </a:xfrm>
        </p:spPr>
        <p:txBody>
          <a:bodyPr>
            <a:normAutofit/>
          </a:bodyPr>
          <a:lstStyle/>
          <a:p>
            <a:pPr algn="just"/>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a:t>
            </a:r>
            <a:r>
              <a:rPr lang="tr-TR" sz="3600">
                <a:latin typeface="Arial Unicode MS" panose="020B0604020202020204" pitchFamily="34" charset="-128"/>
                <a:ea typeface="Arial Unicode MS" panose="020B0604020202020204" pitchFamily="34" charset="-128"/>
                <a:cs typeface="Arial Unicode MS" panose="020B0604020202020204" pitchFamily="34" charset="-128"/>
              </a:rPr>
              <a:t>Müdürlüğümüz Ortaöğretim  </a:t>
            </a:r>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Birimi koordinesinde Ortaöğretim, Din Öğretimi, Temel Eğitim, Özel Eğitim ve Rehberlik, Özel Öğretim, Hayat Boyu Öğrenme ve Mesleki ve Teknik Eğitim Şube Müdürlükleri işbirliğiyle gerçekleştirilecektir. </a:t>
            </a:r>
          </a:p>
        </p:txBody>
      </p:sp>
    </p:spTree>
    <p:extLst>
      <p:ext uri="{BB962C8B-B14F-4D97-AF65-F5344CB8AC3E}">
        <p14:creationId xmlns:p14="http://schemas.microsoft.com/office/powerpoint/2010/main" val="4016636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49" y="1501480"/>
            <a:ext cx="12085051" cy="3070520"/>
          </a:xfrm>
          <a:prstGeom prst="rect">
            <a:avLst/>
          </a:prstGeom>
        </p:spPr>
      </p:pic>
    </p:spTree>
    <p:extLst>
      <p:ext uri="{BB962C8B-B14F-4D97-AF65-F5344CB8AC3E}">
        <p14:creationId xmlns:p14="http://schemas.microsoft.com/office/powerpoint/2010/main" val="3384343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spcBef>
                <a:spcPts val="1200"/>
              </a:spcBef>
            </a:pPr>
            <a:r>
              <a:rPr lang="tr-TR" sz="1800" dirty="0"/>
              <a:t>Safahat (Hazırlık, 9, 10, 11, 12.Sınıflar)</a:t>
            </a:r>
          </a:p>
          <a:p>
            <a:pPr>
              <a:spcBef>
                <a:spcPts val="1200"/>
              </a:spcBef>
            </a:pPr>
            <a:r>
              <a:rPr lang="tr-TR" sz="1800" dirty="0"/>
              <a:t>Yunus Emre Divanı (Hazırlık, 9, 10, 11, 12. Sınıflar)</a:t>
            </a:r>
          </a:p>
          <a:p>
            <a:pPr>
              <a:spcBef>
                <a:spcPts val="1200"/>
              </a:spcBef>
            </a:pPr>
            <a:r>
              <a:rPr lang="tr-TR" sz="1800" dirty="0"/>
              <a:t>İlimlerin Sayımı (11, 12. Sınıflar)</a:t>
            </a:r>
          </a:p>
          <a:p>
            <a:pPr>
              <a:spcBef>
                <a:spcPts val="1200"/>
              </a:spcBef>
            </a:pPr>
            <a:r>
              <a:rPr lang="tr-TR" sz="1800" dirty="0" err="1"/>
              <a:t>Mîzânü'l</a:t>
            </a:r>
            <a:r>
              <a:rPr lang="tr-TR" sz="1800" dirty="0"/>
              <a:t>-Hak (10, 11, 12. Sınıflar)</a:t>
            </a:r>
          </a:p>
          <a:p>
            <a:pPr>
              <a:spcBef>
                <a:spcPts val="1200"/>
              </a:spcBef>
            </a:pPr>
            <a:r>
              <a:rPr lang="tr-TR" sz="1800" dirty="0" err="1"/>
              <a:t>Ahmed</a:t>
            </a:r>
            <a:r>
              <a:rPr lang="tr-TR" sz="1800" dirty="0"/>
              <a:t> Cevdet Paşa ve Mecelle (Hazırlık, 9, 10, 11, 12. Sınıflar)</a:t>
            </a:r>
          </a:p>
          <a:p>
            <a:pPr>
              <a:spcBef>
                <a:spcPts val="1200"/>
              </a:spcBef>
            </a:pPr>
            <a:r>
              <a:rPr lang="tr-TR" sz="1800" dirty="0"/>
              <a:t>Leyla </a:t>
            </a:r>
            <a:r>
              <a:rPr lang="tr-TR" sz="1800" dirty="0" err="1"/>
              <a:t>vü</a:t>
            </a:r>
            <a:r>
              <a:rPr lang="tr-TR" sz="1800" dirty="0"/>
              <a:t> Mecnun (11, 12. Sınıflar)</a:t>
            </a:r>
          </a:p>
          <a:p>
            <a:pPr>
              <a:spcBef>
                <a:spcPts val="1200"/>
              </a:spcBef>
            </a:pPr>
            <a:r>
              <a:rPr lang="tr-TR" sz="1800" dirty="0" err="1"/>
              <a:t>Rind</a:t>
            </a:r>
            <a:r>
              <a:rPr lang="tr-TR" sz="1800" dirty="0"/>
              <a:t> ile </a:t>
            </a:r>
            <a:r>
              <a:rPr lang="tr-TR" sz="1800" dirty="0" err="1"/>
              <a:t>Zâhid</a:t>
            </a:r>
            <a:r>
              <a:rPr lang="tr-TR" sz="1800" dirty="0"/>
              <a:t> Sıhhat ile Maraz (11, 12. Sınıflar)</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Eser Listesi</a:t>
            </a:r>
          </a:p>
        </p:txBody>
      </p:sp>
    </p:spTree>
    <p:extLst>
      <p:ext uri="{BB962C8B-B14F-4D97-AF65-F5344CB8AC3E}">
        <p14:creationId xmlns:p14="http://schemas.microsoft.com/office/powerpoint/2010/main" val="31478882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spcBef>
                <a:spcPts val="1800"/>
              </a:spcBef>
            </a:pPr>
            <a:r>
              <a:rPr lang="tr-TR" sz="2000" dirty="0"/>
              <a:t>Ahlak Dersleri (Hazırlık, 9, 10, 11, 12. Sınıflar)</a:t>
            </a:r>
          </a:p>
          <a:p>
            <a:pPr>
              <a:spcBef>
                <a:spcPts val="1800"/>
              </a:spcBef>
            </a:pPr>
            <a:r>
              <a:rPr lang="tr-TR" sz="2000" dirty="0"/>
              <a:t>Siyasetname (Hazırlık, 9, 10, 11, 12. Sınıflar)</a:t>
            </a:r>
          </a:p>
          <a:p>
            <a:pPr>
              <a:spcBef>
                <a:spcPts val="1800"/>
              </a:spcBef>
            </a:pPr>
            <a:r>
              <a:rPr lang="tr-TR" sz="2000" dirty="0"/>
              <a:t>Pendname-i Attar Şerhi (Hazırlık, 9, 10, 11, 12. Sınıflar)</a:t>
            </a:r>
          </a:p>
          <a:p>
            <a:pPr>
              <a:spcBef>
                <a:spcPts val="1800"/>
              </a:spcBef>
            </a:pPr>
            <a:r>
              <a:rPr lang="tr-TR" sz="2000" dirty="0" err="1"/>
              <a:t>Tehzibu’l</a:t>
            </a:r>
            <a:r>
              <a:rPr lang="tr-TR" sz="2000" dirty="0"/>
              <a:t> Ahlak (Hazırlık, 9, 10, 11, 12. Sınıflar)</a:t>
            </a:r>
          </a:p>
          <a:p>
            <a:pPr>
              <a:spcBef>
                <a:spcPts val="1800"/>
              </a:spcBef>
            </a:pPr>
            <a:r>
              <a:rPr lang="tr-TR" sz="2000" dirty="0"/>
              <a:t>Ariflerin Delili (10, 11, 12.Sınıflar)</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Eser Listesi</a:t>
            </a:r>
          </a:p>
        </p:txBody>
      </p:sp>
    </p:spTree>
    <p:extLst>
      <p:ext uri="{BB962C8B-B14F-4D97-AF65-F5344CB8AC3E}">
        <p14:creationId xmlns:p14="http://schemas.microsoft.com/office/powerpoint/2010/main" val="30282356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Sözlük Kaynakçası </a:t>
            </a:r>
          </a:p>
          <a:p>
            <a:pPr marL="109728" indent="0">
              <a:buNone/>
            </a:pPr>
            <a:endParaRPr lang="tr-TR" b="1" dirty="0"/>
          </a:p>
          <a:p>
            <a:pPr marL="109728" indent="0">
              <a:buNone/>
            </a:pPr>
            <a:r>
              <a:rPr lang="tr-TR" b="1" dirty="0"/>
              <a:t>	</a:t>
            </a:r>
            <a:r>
              <a:rPr lang="tr-TR" dirty="0"/>
              <a:t>Büyük Türkçe Sözlük </a:t>
            </a:r>
          </a:p>
          <a:p>
            <a:pPr marL="109728" indent="0">
              <a:buNone/>
            </a:pPr>
            <a:r>
              <a:rPr lang="tr-TR" dirty="0"/>
              <a:t>	Türk Dili Sözlüğü </a:t>
            </a:r>
          </a:p>
          <a:p>
            <a:pPr marL="109728" indent="0">
              <a:buNone/>
            </a:pPr>
            <a:r>
              <a:rPr lang="tr-TR" dirty="0"/>
              <a:t>	Dilbilgisi Terimleri Sözlüğü </a:t>
            </a:r>
          </a:p>
          <a:p>
            <a:pPr marL="109728" indent="0">
              <a:buNone/>
            </a:pPr>
            <a:r>
              <a:rPr lang="tr-TR" dirty="0"/>
              <a:t>	Türkçe Sözlük I-II </a:t>
            </a:r>
          </a:p>
          <a:p>
            <a:pPr marL="109728" indent="0">
              <a:buNone/>
            </a:pPr>
            <a:r>
              <a:rPr lang="tr-TR" dirty="0"/>
              <a:t>	Türkçe Sözlük I-IV </a:t>
            </a:r>
          </a:p>
          <a:p>
            <a:pPr marL="109728" indent="0">
              <a:buNone/>
            </a:pPr>
            <a:r>
              <a:rPr lang="tr-TR" dirty="0"/>
              <a:t>	Sınıflandırılmış Türk Atasözleri </a:t>
            </a:r>
          </a:p>
          <a:p>
            <a:pPr marL="109728" indent="0">
              <a:buNone/>
            </a:pPr>
            <a:endParaRPr lang="tr-TR" dirty="0"/>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33598690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Eş Anlamlı ve Karşıt Anlamlılar Sözlükleri</a:t>
            </a:r>
          </a:p>
          <a:p>
            <a:pPr marL="109728" indent="0">
              <a:spcBef>
                <a:spcPts val="1200"/>
              </a:spcBef>
              <a:buNone/>
            </a:pPr>
            <a:endParaRPr lang="tr-TR" sz="2400" b="1" dirty="0"/>
          </a:p>
          <a:p>
            <a:pPr marL="109728" indent="0">
              <a:spcBef>
                <a:spcPts val="1200"/>
              </a:spcBef>
              <a:buNone/>
            </a:pPr>
            <a:r>
              <a:rPr lang="tr-TR" sz="2400" b="1" dirty="0"/>
              <a:t>	</a:t>
            </a:r>
            <a:r>
              <a:rPr lang="tr-TR" sz="2400" dirty="0"/>
              <a:t>Türkçede Anlamdaş ve Karşıt Kelimeler Sözlüğü</a:t>
            </a:r>
          </a:p>
          <a:p>
            <a:pPr marL="109728" indent="0">
              <a:spcBef>
                <a:spcPts val="1200"/>
              </a:spcBef>
              <a:buNone/>
            </a:pPr>
            <a:r>
              <a:rPr lang="tr-TR" sz="2400" dirty="0"/>
              <a:t>	Türkçede Yakın ve Karşıt Anlamlılar Sözlüğü</a:t>
            </a:r>
          </a:p>
          <a:p>
            <a:pPr marL="109728" indent="0">
              <a:spcBef>
                <a:spcPts val="1200"/>
              </a:spcBef>
              <a:buNone/>
            </a:pPr>
            <a:r>
              <a:rPr lang="tr-TR" sz="2400" dirty="0"/>
              <a:t>	Türkçede Eş ve Karşıt Anlamlar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5599160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Deyimler Sözlükleri</a:t>
            </a:r>
          </a:p>
          <a:p>
            <a:pPr marL="109728" indent="0">
              <a:buNone/>
            </a:pPr>
            <a:endParaRPr lang="tr-TR" b="1" dirty="0"/>
          </a:p>
          <a:p>
            <a:pPr marL="109728" indent="0">
              <a:buNone/>
            </a:pPr>
            <a:r>
              <a:rPr lang="tr-TR" b="1" dirty="0"/>
              <a:t>	</a:t>
            </a:r>
            <a:r>
              <a:rPr lang="tr-TR" dirty="0"/>
              <a:t>Atasözleri ve Deyimler Sözlüğü</a:t>
            </a:r>
          </a:p>
          <a:p>
            <a:pPr marL="109728" indent="0">
              <a:buNone/>
            </a:pPr>
            <a:r>
              <a:rPr lang="tr-TR" dirty="0"/>
              <a:t>	Ortak Kültür Sözlüğü</a:t>
            </a:r>
          </a:p>
          <a:p>
            <a:pPr marL="109728" indent="0">
              <a:buNone/>
            </a:pPr>
            <a:r>
              <a:rPr lang="tr-TR" dirty="0"/>
              <a:t>	Sınıflandırılmış Türk Atasözleri</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16916721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Söyleyiş Sözlükleri</a:t>
            </a:r>
          </a:p>
          <a:p>
            <a:pPr marL="109728" indent="0">
              <a:buNone/>
            </a:pPr>
            <a:endParaRPr lang="tr-TR" b="1" dirty="0"/>
          </a:p>
          <a:p>
            <a:pPr marL="109728" indent="0">
              <a:buNone/>
            </a:pPr>
            <a:r>
              <a:rPr lang="tr-TR" b="1" dirty="0"/>
              <a:t>	</a:t>
            </a:r>
            <a:r>
              <a:rPr lang="tr-TR" dirty="0"/>
              <a:t>Konuşma Dili ve Türkiye Türkçesinin Söyleyiş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20055475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Farklı Alanlarda Sözlükler</a:t>
            </a:r>
          </a:p>
          <a:p>
            <a:pPr marL="109728" indent="0">
              <a:buNone/>
            </a:pPr>
            <a:endParaRPr lang="tr-TR" b="1" dirty="0"/>
          </a:p>
          <a:p>
            <a:pPr marL="109728" indent="0">
              <a:buNone/>
            </a:pPr>
            <a:r>
              <a:rPr lang="tr-TR" b="1" dirty="0"/>
              <a:t>	</a:t>
            </a:r>
            <a:r>
              <a:rPr lang="tr-TR" dirty="0"/>
              <a:t>Türkçe Bitki Adları Sözlüğü</a:t>
            </a:r>
          </a:p>
          <a:p>
            <a:pPr marL="109728" indent="0">
              <a:buNone/>
            </a:pPr>
            <a:r>
              <a:rPr lang="tr-TR" dirty="0"/>
              <a:t>	Anadolu Kuş Adları Sözlüğü</a:t>
            </a:r>
          </a:p>
          <a:p>
            <a:pPr marL="109728" indent="0">
              <a:buNone/>
            </a:pPr>
            <a:r>
              <a:rPr lang="tr-TR" dirty="0"/>
              <a:t>	Türkçede Renkler Sözlüğü</a:t>
            </a:r>
          </a:p>
          <a:p>
            <a:pPr marL="109728" indent="0">
              <a:buNone/>
            </a:pPr>
            <a:r>
              <a:rPr lang="tr-TR" dirty="0"/>
              <a:t>	TÜBİTAK Sosyal Bilimler Ansiklopedisi</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10635665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err="1"/>
              <a:t>Burhân</a:t>
            </a:r>
            <a:r>
              <a:rPr lang="tr-TR" dirty="0"/>
              <a:t>-ı Katı</a:t>
            </a:r>
          </a:p>
          <a:p>
            <a:pPr marL="109728" indent="0">
              <a:buNone/>
            </a:pPr>
            <a:r>
              <a:rPr lang="tr-TR" dirty="0"/>
              <a:t>	</a:t>
            </a:r>
            <a:r>
              <a:rPr lang="tr-TR" dirty="0" err="1"/>
              <a:t>Misalli</a:t>
            </a:r>
            <a:r>
              <a:rPr lang="tr-TR" dirty="0"/>
              <a:t> Büyük Türkçe Sözlük (3 Cilt)</a:t>
            </a:r>
          </a:p>
          <a:p>
            <a:pPr marL="109728" indent="0">
              <a:buNone/>
            </a:pPr>
            <a:r>
              <a:rPr lang="tr-TR" dirty="0"/>
              <a:t>	Eski Uygur Türkçesi Sözlüğü</a:t>
            </a:r>
          </a:p>
          <a:p>
            <a:pPr marL="109728" indent="0">
              <a:buNone/>
            </a:pPr>
            <a:r>
              <a:rPr lang="tr-TR" dirty="0"/>
              <a:t>	Osmanlıca-Türkçe Ansiklopedik </a:t>
            </a:r>
            <a:r>
              <a:rPr lang="tr-TR" dirty="0" err="1"/>
              <a:t>Lûgat</a:t>
            </a:r>
            <a:endParaRPr lang="tr-TR" dirty="0"/>
          </a:p>
          <a:p>
            <a:pPr marL="109728" indent="0">
              <a:buNone/>
            </a:pPr>
            <a:r>
              <a:rPr lang="tr-TR" dirty="0"/>
              <a:t>	Yeni Tarama Sözlüğü</a:t>
            </a:r>
          </a:p>
          <a:p>
            <a:pPr marL="109728" indent="0">
              <a:buNone/>
            </a:pPr>
            <a:r>
              <a:rPr lang="tr-TR" dirty="0"/>
              <a:t>	</a:t>
            </a:r>
            <a:r>
              <a:rPr lang="tr-TR" dirty="0" err="1"/>
              <a:t>Divânu</a:t>
            </a:r>
            <a:r>
              <a:rPr lang="tr-TR" dirty="0"/>
              <a:t> </a:t>
            </a:r>
            <a:r>
              <a:rPr lang="tr-TR" dirty="0" err="1"/>
              <a:t>Lügati't</a:t>
            </a:r>
            <a:r>
              <a:rPr lang="tr-TR" dirty="0"/>
              <a:t>-Türk Dizini</a:t>
            </a:r>
          </a:p>
          <a:p>
            <a:pPr marL="109728" indent="0">
              <a:buNone/>
            </a:pPr>
            <a:r>
              <a:rPr lang="tr-TR" dirty="0"/>
              <a:t>	Büyük Türkçe Sözlük</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1846843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err="1"/>
              <a:t>Elehçetü'l</a:t>
            </a:r>
            <a:r>
              <a:rPr lang="tr-TR" dirty="0"/>
              <a:t>-Lügat, Matbaa-i Âmire</a:t>
            </a:r>
          </a:p>
          <a:p>
            <a:pPr marL="109728" indent="0">
              <a:buNone/>
            </a:pPr>
            <a:r>
              <a:rPr lang="tr-TR" dirty="0"/>
              <a:t>	Türkçe Dilinin Etimolojisi Sözlüğü</a:t>
            </a:r>
          </a:p>
          <a:p>
            <a:pPr marL="109728" indent="0">
              <a:buNone/>
            </a:pPr>
            <a:r>
              <a:rPr lang="tr-TR" dirty="0"/>
              <a:t>	Türk Dili Sözlüğü</a:t>
            </a:r>
          </a:p>
          <a:p>
            <a:pPr marL="109728" indent="0">
              <a:buNone/>
            </a:pPr>
            <a:r>
              <a:rPr lang="tr-TR" dirty="0"/>
              <a:t>	Dilbilgisi Terimleri Sözlüğü</a:t>
            </a:r>
          </a:p>
          <a:p>
            <a:pPr marL="109728" indent="0">
              <a:buNone/>
            </a:pPr>
            <a:r>
              <a:rPr lang="tr-TR" dirty="0"/>
              <a:t>	Türk Lügati, İstanbul</a:t>
            </a:r>
          </a:p>
          <a:p>
            <a:pPr marL="109728" indent="0">
              <a:buNone/>
            </a:pPr>
            <a:r>
              <a:rPr lang="tr-TR" dirty="0"/>
              <a:t>	</a:t>
            </a:r>
            <a:r>
              <a:rPr lang="tr-TR" dirty="0" err="1"/>
              <a:t>Divânu</a:t>
            </a:r>
            <a:r>
              <a:rPr lang="tr-TR" dirty="0"/>
              <a:t> </a:t>
            </a:r>
            <a:r>
              <a:rPr lang="tr-TR" dirty="0" err="1"/>
              <a:t>Lügati't</a:t>
            </a:r>
            <a:r>
              <a:rPr lang="tr-TR" dirty="0"/>
              <a:t>-Türk, I-III</a:t>
            </a:r>
          </a:p>
          <a:p>
            <a:pPr marL="109728" indent="0">
              <a:buNone/>
            </a:pPr>
            <a:r>
              <a:rPr lang="tr-TR" dirty="0"/>
              <a:t>	Gramer Terimleri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604454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700809"/>
            <a:ext cx="8229600" cy="4525963"/>
          </a:xfrm>
        </p:spPr>
        <p:txBody>
          <a:bodyPr>
            <a:normAutofit/>
          </a:bodyPr>
          <a:lstStyle/>
          <a:p>
            <a:pPr algn="just"/>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Bakanlığımıza bağlı resmî/özel okul/kurumlarda öğrenim gören tüm okul öncesi, ilkokul, ortaokul ve lise öğrencileri projenin hedef kitlesini oluşturmaktadır.</a:t>
            </a:r>
          </a:p>
        </p:txBody>
      </p:sp>
      <p:sp>
        <p:nvSpPr>
          <p:cNvPr id="3" name="Başlık 2"/>
          <p:cNvSpPr>
            <a:spLocks noGrp="1"/>
          </p:cNvSpPr>
          <p:nvPr>
            <p:ph type="title"/>
          </p:nvPr>
        </p:nvSpPr>
        <p:spPr/>
        <p:txBody>
          <a:bodyPr>
            <a:normAutofit/>
          </a:bodyPr>
          <a:lstStyle/>
          <a:p>
            <a:r>
              <a:rPr lang="tr-TR" sz="5400" dirty="0">
                <a:solidFill>
                  <a:schemeClr val="tx1">
                    <a:lumMod val="95000"/>
                    <a:lumOff val="5000"/>
                  </a:schemeClr>
                </a:solidFill>
              </a:rPr>
              <a:t>Projenin Hedef Kitlesi:</a:t>
            </a:r>
          </a:p>
        </p:txBody>
      </p:sp>
    </p:spTree>
    <p:extLst>
      <p:ext uri="{BB962C8B-B14F-4D97-AF65-F5344CB8AC3E}">
        <p14:creationId xmlns:p14="http://schemas.microsoft.com/office/powerpoint/2010/main" val="19717693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a:t>İki Kur’an Sözlüğü Lügat-ı </a:t>
            </a:r>
            <a:r>
              <a:rPr lang="tr-TR" dirty="0" err="1"/>
              <a:t>Ferişteoğlu</a:t>
            </a:r>
            <a:r>
              <a:rPr lang="tr-TR" dirty="0"/>
              <a:t> ve Lügat-ı </a:t>
            </a:r>
            <a:r>
              <a:rPr lang="tr-TR" dirty="0" err="1"/>
              <a:t>Kânûn</a:t>
            </a:r>
            <a:r>
              <a:rPr lang="tr-TR" dirty="0"/>
              <a:t>-ı İlâhî</a:t>
            </a:r>
          </a:p>
          <a:p>
            <a:pPr marL="109728" indent="0">
              <a:buNone/>
            </a:pPr>
            <a:r>
              <a:rPr lang="tr-TR" dirty="0"/>
              <a:t>	</a:t>
            </a:r>
            <a:r>
              <a:rPr lang="tr-TR" dirty="0" err="1"/>
              <a:t>Ahter</a:t>
            </a:r>
            <a:r>
              <a:rPr lang="tr-TR" dirty="0"/>
              <a:t>-i </a:t>
            </a:r>
            <a:r>
              <a:rPr lang="tr-TR" dirty="0" err="1"/>
              <a:t>Kebîr</a:t>
            </a:r>
            <a:endParaRPr lang="tr-TR" dirty="0"/>
          </a:p>
          <a:p>
            <a:pPr marL="109728" indent="0">
              <a:buNone/>
            </a:pPr>
            <a:r>
              <a:rPr lang="tr-TR" dirty="0"/>
              <a:t>	Farsça-Türkçe Türkçe-Farsça Sözlük</a:t>
            </a:r>
          </a:p>
          <a:p>
            <a:pPr marL="109728" indent="0">
              <a:buNone/>
            </a:pPr>
            <a:r>
              <a:rPr lang="tr-TR" dirty="0"/>
              <a:t>	</a:t>
            </a:r>
            <a:r>
              <a:rPr lang="tr-TR" dirty="0" err="1"/>
              <a:t>Kâmûs</a:t>
            </a:r>
            <a:r>
              <a:rPr lang="tr-TR" dirty="0"/>
              <a:t>-ı Türkî</a:t>
            </a:r>
          </a:p>
          <a:p>
            <a:pPr marL="109728" indent="0">
              <a:buNone/>
            </a:pPr>
            <a:r>
              <a:rPr lang="tr-TR" dirty="0"/>
              <a:t>	</a:t>
            </a:r>
            <a:r>
              <a:rPr lang="tr-TR" dirty="0" err="1"/>
              <a:t>Kâmûsu’l-A’lâm</a:t>
            </a:r>
            <a:endParaRPr lang="tr-TR" dirty="0"/>
          </a:p>
          <a:p>
            <a:pPr marL="109728" indent="0">
              <a:buNone/>
            </a:pPr>
            <a:r>
              <a:rPr lang="tr-TR" dirty="0"/>
              <a:t>	Tarihi ve Etimolojik Türkiye Türkçesi </a:t>
            </a:r>
            <a:r>
              <a:rPr lang="tr-TR" dirty="0" err="1"/>
              <a:t>Lügatı</a:t>
            </a:r>
            <a:endParaRPr lang="tr-TR" dirty="0"/>
          </a:p>
          <a:p>
            <a:pPr marL="109728" indent="0">
              <a:buNone/>
            </a:pPr>
            <a:r>
              <a:rPr lang="tr-TR" dirty="0"/>
              <a:t>	XV. Yüzyıl Başlarında Yapılmış "</a:t>
            </a:r>
            <a:r>
              <a:rPr lang="tr-TR" dirty="0" err="1"/>
              <a:t>Satırarası</a:t>
            </a:r>
            <a:r>
              <a:rPr lang="tr-TR" dirty="0"/>
              <a:t>" </a:t>
            </a:r>
            <a:r>
              <a:rPr lang="tr-TR" dirty="0" err="1"/>
              <a:t>Kur'ân</a:t>
            </a:r>
            <a:r>
              <a:rPr lang="tr-TR" dirty="0"/>
              <a:t> Tercümesi</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7040574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a:t>Dil Bilgisi Terimleri Sözlüğü</a:t>
            </a:r>
          </a:p>
          <a:p>
            <a:pPr marL="109728" indent="0">
              <a:buNone/>
            </a:pPr>
            <a:r>
              <a:rPr lang="tr-TR" dirty="0"/>
              <a:t>	</a:t>
            </a:r>
            <a:r>
              <a:rPr lang="tr-TR" dirty="0" err="1"/>
              <a:t>Bahşayşi</a:t>
            </a:r>
            <a:r>
              <a:rPr lang="tr-TR" dirty="0"/>
              <a:t> Lügati /Eski Oğuzca Sözlük</a:t>
            </a:r>
          </a:p>
          <a:p>
            <a:pPr marL="109728" indent="0">
              <a:buNone/>
            </a:pPr>
            <a:r>
              <a:rPr lang="tr-TR" dirty="0"/>
              <a:t>	Kıpçak Türkçesi Sözlüğü</a:t>
            </a:r>
          </a:p>
          <a:p>
            <a:pPr marL="109728" indent="0">
              <a:buNone/>
            </a:pPr>
            <a:r>
              <a:rPr lang="tr-TR" dirty="0"/>
              <a:t>	Türkçe Sözlük I-II</a:t>
            </a:r>
          </a:p>
          <a:p>
            <a:pPr marL="109728" indent="0">
              <a:buNone/>
            </a:pPr>
            <a:r>
              <a:rPr lang="tr-TR" dirty="0"/>
              <a:t>	Türkçe Sözlük I-IV</a:t>
            </a:r>
          </a:p>
          <a:p>
            <a:pPr marL="109728" indent="0">
              <a:buNone/>
            </a:pPr>
            <a:r>
              <a:rPr lang="tr-TR" dirty="0"/>
              <a:t>	Açıklamalı Dilbilim Terimleri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3351147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a:t>Türkçede Yakın ve Karşıt Anlamlılar Sözlüğü</a:t>
            </a:r>
          </a:p>
          <a:p>
            <a:pPr marL="109728" indent="0">
              <a:buNone/>
            </a:pPr>
            <a:r>
              <a:rPr lang="tr-TR" dirty="0"/>
              <a:t>	Sınıflandırılmış Türk Atasözleri</a:t>
            </a:r>
          </a:p>
          <a:p>
            <a:pPr marL="109728" indent="0">
              <a:buNone/>
            </a:pPr>
            <a:r>
              <a:rPr lang="tr-TR" dirty="0"/>
              <a:t>	Karşılaştırmalı Türk Lehçeleri Sözlüğü I-II</a:t>
            </a:r>
          </a:p>
          <a:p>
            <a:pPr marL="109728" indent="0">
              <a:buNone/>
            </a:pPr>
            <a:r>
              <a:rPr lang="tr-TR" dirty="0"/>
              <a:t>	Türk İşaret Dili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22759315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buFont typeface="Wingdings" panose="05000000000000000000" pitchFamily="2" charset="2"/>
              <a:buChar char="Ø"/>
            </a:pPr>
            <a:r>
              <a:rPr lang="tr-TR" b="1" dirty="0"/>
              <a:t>Türkçe sözlükler</a:t>
            </a:r>
          </a:p>
          <a:p>
            <a:pPr marL="109728" indent="0">
              <a:buNone/>
            </a:pPr>
            <a:endParaRPr lang="tr-TR" b="1" dirty="0"/>
          </a:p>
          <a:p>
            <a:pPr marL="109728" indent="0">
              <a:buNone/>
            </a:pPr>
            <a:r>
              <a:rPr lang="tr-TR" b="1" dirty="0"/>
              <a:t>	</a:t>
            </a:r>
            <a:r>
              <a:rPr lang="tr-TR" dirty="0"/>
              <a:t>Asırlar Boyu Tarihi Seyri içinde </a:t>
            </a:r>
            <a:r>
              <a:rPr lang="tr-TR" dirty="0" err="1"/>
              <a:t>Misalli</a:t>
            </a:r>
            <a:r>
              <a:rPr lang="tr-TR" dirty="0"/>
              <a:t> Büyük Türkçe Sözlük</a:t>
            </a:r>
          </a:p>
          <a:p>
            <a:pPr marL="109728" indent="0">
              <a:buNone/>
            </a:pPr>
            <a:r>
              <a:rPr lang="tr-TR" dirty="0"/>
              <a:t>	Pratik Türkçe Sözlük</a:t>
            </a:r>
          </a:p>
          <a:p>
            <a:pPr marL="109728" indent="0">
              <a:buNone/>
            </a:pPr>
            <a:r>
              <a:rPr lang="tr-TR" dirty="0"/>
              <a:t>	Büyük Türkçe Sözlük</a:t>
            </a:r>
          </a:p>
          <a:p>
            <a:pPr marL="109728" indent="0">
              <a:buNone/>
            </a:pPr>
            <a:r>
              <a:rPr lang="tr-TR" dirty="0"/>
              <a:t>	Türk Dili Sözlüğü</a:t>
            </a:r>
          </a:p>
          <a:p>
            <a:pPr marL="109728" indent="0">
              <a:buNone/>
            </a:pPr>
            <a:r>
              <a:rPr lang="tr-TR" dirty="0"/>
              <a:t>	Hayat Büyük Türkçe Sözlüğü</a:t>
            </a:r>
          </a:p>
          <a:p>
            <a:pPr marL="109728" indent="0">
              <a:buNone/>
            </a:pPr>
            <a:r>
              <a:rPr lang="tr-TR" dirty="0"/>
              <a:t>	Türkçe Sözlük</a:t>
            </a:r>
          </a:p>
          <a:p>
            <a:pPr marL="109728" indent="0">
              <a:buNone/>
            </a:pPr>
            <a:r>
              <a:rPr lang="tr-TR" dirty="0"/>
              <a:t>	Okyanus Ansiklopedik Türkçe Sözlük</a:t>
            </a:r>
          </a:p>
          <a:p>
            <a:pPr marL="109728" indent="0">
              <a:buNone/>
            </a:pPr>
            <a:r>
              <a:rPr lang="tr-TR" dirty="0"/>
              <a:t>	Türkçe Öğreten Sözlük</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20169103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Deyimler Sözlükleri</a:t>
            </a:r>
          </a:p>
          <a:p>
            <a:pPr marL="109728" indent="0">
              <a:buNone/>
            </a:pPr>
            <a:endParaRPr lang="tr-TR" b="1" dirty="0"/>
          </a:p>
          <a:p>
            <a:pPr marL="109728" indent="0">
              <a:buNone/>
            </a:pPr>
            <a:r>
              <a:rPr lang="tr-TR" b="1" dirty="0"/>
              <a:t>	</a:t>
            </a:r>
            <a:r>
              <a:rPr lang="tr-TR" dirty="0"/>
              <a:t>Atasözleri ve Deyimler Sözlüğü</a:t>
            </a:r>
          </a:p>
          <a:p>
            <a:pPr marL="109728" indent="0">
              <a:buNone/>
            </a:pPr>
            <a:r>
              <a:rPr lang="tr-TR" dirty="0"/>
              <a:t>	Ortak Kültür Sözlüğü</a:t>
            </a:r>
          </a:p>
          <a:p>
            <a:pPr marL="109728" indent="0">
              <a:buNone/>
            </a:pPr>
            <a:r>
              <a:rPr lang="tr-TR" dirty="0"/>
              <a:t>	Sınıflandırılmış Türk Atasözleri</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41857508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Söyleyiş Sözlükleri</a:t>
            </a:r>
          </a:p>
          <a:p>
            <a:pPr marL="109728" indent="0">
              <a:buNone/>
            </a:pPr>
            <a:endParaRPr lang="tr-TR" b="1" dirty="0"/>
          </a:p>
          <a:p>
            <a:pPr marL="109728" indent="0">
              <a:buNone/>
            </a:pPr>
            <a:r>
              <a:rPr lang="tr-TR" b="1" dirty="0"/>
              <a:t>	</a:t>
            </a:r>
            <a:r>
              <a:rPr lang="tr-TR" dirty="0"/>
              <a:t>Konuşma Dili ve Türkiye Türkçesinin Söyleyiş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40338024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buFont typeface="Wingdings" panose="05000000000000000000" pitchFamily="2" charset="2"/>
              <a:buChar char="Ø"/>
            </a:pPr>
            <a:r>
              <a:rPr lang="tr-TR" b="1" dirty="0"/>
              <a:t>İmla Terimleri Sözlükleri</a:t>
            </a:r>
          </a:p>
          <a:p>
            <a:pPr marL="109728" indent="0">
              <a:buNone/>
            </a:pPr>
            <a:endParaRPr lang="tr-TR" b="1" dirty="0"/>
          </a:p>
          <a:p>
            <a:pPr marL="109728" indent="0">
              <a:buNone/>
            </a:pPr>
            <a:r>
              <a:rPr lang="tr-TR" b="1" dirty="0"/>
              <a:t>	</a:t>
            </a:r>
            <a:r>
              <a:rPr lang="tr-TR" dirty="0"/>
              <a:t>Edebiyat Terimleri Sözlüğü</a:t>
            </a:r>
          </a:p>
          <a:p>
            <a:pPr marL="109728" indent="0">
              <a:buNone/>
            </a:pPr>
            <a:r>
              <a:rPr lang="tr-TR" dirty="0"/>
              <a:t>	Yazın Terimleri Sözlüğü</a:t>
            </a:r>
          </a:p>
          <a:p>
            <a:pPr marL="109728" indent="0">
              <a:buNone/>
            </a:pPr>
            <a:r>
              <a:rPr lang="tr-TR" dirty="0"/>
              <a:t>	Edebiyat Bilgileri Sözlüğü</a:t>
            </a:r>
          </a:p>
          <a:p>
            <a:pPr marL="109728" indent="0">
              <a:buNone/>
            </a:pPr>
            <a:r>
              <a:rPr lang="tr-TR" dirty="0"/>
              <a:t>	Türk Edebiyatı Ansiklopedisi</a:t>
            </a:r>
          </a:p>
          <a:p>
            <a:pPr marL="109728" indent="0">
              <a:buNone/>
            </a:pPr>
            <a:r>
              <a:rPr lang="tr-TR" dirty="0"/>
              <a:t>	Açıklamalı Edebiyat Terimleri Sözlüğü</a:t>
            </a:r>
          </a:p>
          <a:p>
            <a:pPr marL="109728" indent="0">
              <a:buNone/>
            </a:pPr>
            <a:r>
              <a:rPr lang="tr-TR" dirty="0"/>
              <a:t>	Edebiyat Terimleri Sözlüğü</a:t>
            </a:r>
          </a:p>
          <a:p>
            <a:pPr marL="109728" indent="0">
              <a:buNone/>
            </a:pPr>
            <a:r>
              <a:rPr lang="tr-TR" dirty="0"/>
              <a:t>	</a:t>
            </a:r>
            <a:r>
              <a:rPr lang="tr-TR" dirty="0" err="1"/>
              <a:t>Istılahat</a:t>
            </a:r>
            <a:r>
              <a:rPr lang="tr-TR" dirty="0"/>
              <a:t>-ı </a:t>
            </a:r>
            <a:r>
              <a:rPr lang="tr-TR" dirty="0" err="1"/>
              <a:t>Edebiyye</a:t>
            </a:r>
            <a:endParaRPr lang="tr-TR" dirty="0"/>
          </a:p>
          <a:p>
            <a:pPr marL="109728" indent="0">
              <a:buNone/>
            </a:pPr>
            <a:r>
              <a:rPr lang="tr-TR" dirty="0"/>
              <a:t>	Talim-i Edebiyat</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7162004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buFont typeface="Wingdings" panose="05000000000000000000" pitchFamily="2" charset="2"/>
              <a:buChar char="Ø"/>
            </a:pPr>
            <a:r>
              <a:rPr lang="tr-TR" b="1" dirty="0"/>
              <a:t>Başka Dillerden Sözlükler</a:t>
            </a:r>
          </a:p>
          <a:p>
            <a:pPr marL="109728" indent="0">
              <a:buNone/>
            </a:pPr>
            <a:endParaRPr lang="tr-TR" b="1" dirty="0"/>
          </a:p>
          <a:p>
            <a:pPr marL="109728" indent="0">
              <a:buNone/>
            </a:pPr>
            <a:r>
              <a:rPr lang="tr-TR" b="1" dirty="0"/>
              <a:t>	</a:t>
            </a:r>
            <a:r>
              <a:rPr lang="tr-TR" dirty="0"/>
              <a:t>Arapça- Türkçe Yeni Kamus</a:t>
            </a:r>
          </a:p>
          <a:p>
            <a:pPr marL="109728" indent="0">
              <a:buNone/>
            </a:pPr>
            <a:r>
              <a:rPr lang="tr-TR" dirty="0"/>
              <a:t>	Büyük Fransızca-Türkçe Sözlük</a:t>
            </a:r>
          </a:p>
          <a:p>
            <a:pPr marL="109728" indent="0">
              <a:buNone/>
            </a:pPr>
            <a:r>
              <a:rPr lang="tr-TR" dirty="0"/>
              <a:t>	İngilizce - Türkçe Sözlük</a:t>
            </a:r>
          </a:p>
          <a:p>
            <a:pPr marL="109728" indent="0">
              <a:buNone/>
            </a:pPr>
            <a:r>
              <a:rPr lang="tr-TR" dirty="0"/>
              <a:t>	Latince Türkçe Sözlük</a:t>
            </a:r>
          </a:p>
          <a:p>
            <a:pPr marL="109728" indent="0">
              <a:buNone/>
            </a:pPr>
            <a:r>
              <a:rPr lang="tr-TR" dirty="0"/>
              <a:t>	</a:t>
            </a:r>
            <a:r>
              <a:rPr lang="tr-TR" dirty="0" err="1"/>
              <a:t>Lügatname</a:t>
            </a:r>
            <a:r>
              <a:rPr lang="tr-TR" dirty="0"/>
              <a:t>-i </a:t>
            </a:r>
            <a:r>
              <a:rPr lang="tr-TR" dirty="0" err="1"/>
              <a:t>Dehhud</a:t>
            </a:r>
            <a:endParaRPr lang="tr-TR" dirty="0"/>
          </a:p>
          <a:p>
            <a:pPr marL="109728" indent="0">
              <a:buNone/>
            </a:pPr>
            <a:r>
              <a:rPr lang="tr-TR" sz="2200" dirty="0"/>
              <a:t>	Rusça Temel Sözlük (Rusça-Türkçe / Türkçe- Rusça)</a:t>
            </a:r>
          </a:p>
          <a:p>
            <a:pPr marL="109728" indent="0">
              <a:buNone/>
            </a:pPr>
            <a:r>
              <a:rPr lang="tr-TR" dirty="0"/>
              <a:t>	Sanskritçe Türkçe Sözlük</a:t>
            </a:r>
          </a:p>
          <a:p>
            <a:pPr marL="109728" indent="0">
              <a:buNone/>
            </a:pPr>
            <a:r>
              <a:rPr lang="tr-TR" dirty="0"/>
              <a:t>	Türkçe- Almanca Sözlük</a:t>
            </a:r>
          </a:p>
          <a:p>
            <a:pPr marL="109728" indent="0">
              <a:buNone/>
            </a:pPr>
            <a:r>
              <a:rPr lang="tr-TR" dirty="0"/>
              <a:t>	Yunanca - Türkçe, Türkçe - Yunanca Sözlük</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1728992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7500" lnSpcReduction="20000"/>
          </a:bodyPr>
          <a:lstStyle/>
          <a:p>
            <a:pPr>
              <a:buFont typeface="Wingdings" panose="05000000000000000000" pitchFamily="2" charset="2"/>
              <a:buChar char="Ø"/>
            </a:pPr>
            <a:r>
              <a:rPr lang="tr-TR" b="1" dirty="0"/>
              <a:t>Farklı Alanlarda Sözlükler</a:t>
            </a:r>
          </a:p>
          <a:p>
            <a:pPr marL="109728" indent="0">
              <a:buNone/>
            </a:pPr>
            <a:endParaRPr lang="tr-TR" b="1" dirty="0"/>
          </a:p>
          <a:p>
            <a:pPr marL="109728" indent="0">
              <a:buNone/>
            </a:pPr>
            <a:r>
              <a:rPr lang="tr-TR" b="1" dirty="0"/>
              <a:t>	</a:t>
            </a:r>
            <a:r>
              <a:rPr lang="tr-TR" dirty="0"/>
              <a:t>Türkçe Bitki Adları Sözlüğü</a:t>
            </a:r>
          </a:p>
          <a:p>
            <a:pPr marL="109728" indent="0">
              <a:buNone/>
            </a:pPr>
            <a:r>
              <a:rPr lang="tr-TR" dirty="0"/>
              <a:t>	Türkçenin Büyük Argo Sözlüğü</a:t>
            </a:r>
          </a:p>
          <a:p>
            <a:pPr marL="109728" indent="0">
              <a:buNone/>
            </a:pPr>
            <a:r>
              <a:rPr lang="tr-TR" dirty="0"/>
              <a:t>	Edebiyat Lügati</a:t>
            </a:r>
          </a:p>
          <a:p>
            <a:pPr marL="109728" indent="0">
              <a:buNone/>
            </a:pPr>
            <a:r>
              <a:rPr lang="tr-TR" dirty="0"/>
              <a:t>	Anadolu Kuş Adları Sözlüğü</a:t>
            </a:r>
          </a:p>
          <a:p>
            <a:pPr marL="109728" indent="0">
              <a:buNone/>
            </a:pPr>
            <a:r>
              <a:rPr lang="tr-TR" dirty="0"/>
              <a:t>	Tasavvuf Sözlüğü</a:t>
            </a:r>
          </a:p>
          <a:p>
            <a:pPr marL="109728" indent="0">
              <a:buNone/>
            </a:pPr>
            <a:r>
              <a:rPr lang="tr-TR" dirty="0"/>
              <a:t>	Ansiklopedik Divan Şiiri Sözlüğü</a:t>
            </a:r>
          </a:p>
          <a:p>
            <a:pPr marL="109728" indent="0">
              <a:buNone/>
            </a:pPr>
            <a:r>
              <a:rPr lang="tr-TR" dirty="0"/>
              <a:t>	Türkçede Renkler Sözlüğü</a:t>
            </a:r>
          </a:p>
          <a:p>
            <a:pPr marL="109728" indent="0">
              <a:buNone/>
            </a:pPr>
            <a:r>
              <a:rPr lang="tr-TR" dirty="0"/>
              <a:t>	Türk Dilince Dualar, Beddualar Sözlüğü</a:t>
            </a:r>
          </a:p>
          <a:p>
            <a:pPr marL="109728" indent="0">
              <a:buNone/>
            </a:pPr>
            <a:r>
              <a:rPr lang="tr-TR" dirty="0"/>
              <a:t>	Belagat Terimleri Sözlüğü</a:t>
            </a:r>
          </a:p>
          <a:p>
            <a:pPr marL="109728" indent="0">
              <a:buNone/>
            </a:pPr>
            <a:r>
              <a:rPr lang="tr-TR" dirty="0"/>
              <a:t>	TÜBİTAK Sosyal Bilimler Ansiklopedisi</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403260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268761"/>
            <a:ext cx="8229600" cy="4525963"/>
          </a:xfrm>
        </p:spPr>
        <p:txBody>
          <a:bodyPr>
            <a:normAutofit fontScale="92500" lnSpcReduction="10000"/>
          </a:bodyPr>
          <a:lstStyle/>
          <a:p>
            <a:pPr algn="just"/>
            <a:r>
              <a:rPr lang="tr-TR" sz="3000" dirty="0">
                <a:latin typeface="Arial Unicode MS" panose="020B0604020202020204" pitchFamily="34" charset="-128"/>
                <a:ea typeface="Arial Unicode MS" panose="020B0604020202020204" pitchFamily="34" charset="-128"/>
                <a:cs typeface="Arial Unicode MS" panose="020B0604020202020204" pitchFamily="34" charset="-128"/>
              </a:rPr>
              <a:t>Bakanlık duyurusunun ardından il millî eğitim müdürlükleri tarafından projenin tanıtımı yapılır, il/ilçe ve okul yürütme komisyonlarının kurulması sağlanır ve il/ilçe ve okul koordinatörü belirlenir. </a:t>
            </a:r>
          </a:p>
          <a:p>
            <a:pPr marL="109728" indent="0" algn="just">
              <a:buNone/>
            </a:pPr>
            <a:endParaRPr lang="tr-TR" sz="3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tr-TR" sz="3000" dirty="0">
                <a:latin typeface="Arial Unicode MS" panose="020B0604020202020204" pitchFamily="34" charset="-128"/>
                <a:ea typeface="Arial Unicode MS" panose="020B0604020202020204" pitchFamily="34" charset="-128"/>
                <a:cs typeface="Arial Unicode MS" panose="020B0604020202020204" pitchFamily="34" charset="-128"/>
              </a:rPr>
              <a:t>Okulların genel ağ (internet) sayfalarına Dilimizin Zenginlikleri Projesi ile ilgili yeni bir menü eklenir. Eylem planları ve Dilimizin Zenginlikleri Projesi kapsamında gerçekleştirilen etkinlikler, okul genel ağ (internet) sayfası başta olmak üzere okulun tüm paydaşlarının erişebileceği çeşitli mecralarda sürekli paylaşılır. </a:t>
            </a:r>
          </a:p>
          <a:p>
            <a:endParaRPr lang="tr-TR" dirty="0"/>
          </a:p>
        </p:txBody>
      </p:sp>
      <p:sp>
        <p:nvSpPr>
          <p:cNvPr id="3" name="Başlık 2"/>
          <p:cNvSpPr>
            <a:spLocks noGrp="1"/>
          </p:cNvSpPr>
          <p:nvPr>
            <p:ph type="title"/>
          </p:nvPr>
        </p:nvSpPr>
        <p:spPr/>
        <p:txBody>
          <a:bodyPr>
            <a:normAutofit/>
          </a:bodyPr>
          <a:lstStyle/>
          <a:p>
            <a:r>
              <a:rPr lang="tr-TR" sz="5400" dirty="0">
                <a:solidFill>
                  <a:schemeClr val="tx1">
                    <a:lumMod val="95000"/>
                    <a:lumOff val="5000"/>
                  </a:schemeClr>
                </a:solidFill>
              </a:rPr>
              <a:t>Genel Esaslar:</a:t>
            </a:r>
          </a:p>
        </p:txBody>
      </p:sp>
    </p:spTree>
    <p:extLst>
      <p:ext uri="{BB962C8B-B14F-4D97-AF65-F5344CB8AC3E}">
        <p14:creationId xmlns:p14="http://schemas.microsoft.com/office/powerpoint/2010/main" val="2332857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124745"/>
            <a:ext cx="8229600" cy="4882547"/>
          </a:xfrm>
        </p:spPr>
        <p:txBody>
          <a:bodyPr/>
          <a:lstStyle/>
          <a:p>
            <a:pPr algn="just"/>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kapsamında faaliyet düzenlemek üzere okullar arası ve/veya çeşitli yerel kurum/kuruluşlarla iş birlikleri yapılabilir. </a:t>
            </a:r>
          </a:p>
          <a:p>
            <a:pPr marL="109728" indent="0" algn="just">
              <a:buNone/>
            </a:pPr>
            <a:endParaRPr lang="tr-TR"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Düzenlenmesi planlanan her faaliyet öncesinde faaliyete katılımı beklenen hedef kitleye yönelik etkili bir tanıtım yapılır, sonrasında ise faaliyete ilişkin görsel ve videolar okul genel ağ (internet) sayfası ile okula ait diğer mecralarda paylaşılarak proje görünürlüğünün artması sağlanır. </a:t>
            </a:r>
            <a:endParaRPr lang="tr-TR" sz="2400" dirty="0"/>
          </a:p>
          <a:p>
            <a:endParaRPr lang="tr-TR" dirty="0"/>
          </a:p>
        </p:txBody>
      </p:sp>
    </p:spTree>
    <p:extLst>
      <p:ext uri="{BB962C8B-B14F-4D97-AF65-F5344CB8AC3E}">
        <p14:creationId xmlns:p14="http://schemas.microsoft.com/office/powerpoint/2010/main" val="48275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19536" y="620689"/>
            <a:ext cx="8229600" cy="4738531"/>
          </a:xfrm>
        </p:spPr>
        <p:txBody>
          <a:bodyPr>
            <a:normAutofit fontScale="92500"/>
          </a:bodyPr>
          <a:lstStyle/>
          <a:p>
            <a:pPr marL="109728" indent="0" algn="just">
              <a:buNone/>
            </a:pPr>
            <a:endParaRPr lang="tr-TR" sz="3900" dirty="0"/>
          </a:p>
          <a:p>
            <a:pPr algn="just"/>
            <a:r>
              <a:rPr lang="tr-TR" sz="39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kapsamında gerçekleştirilen ve öğrencilerin bu çerçevede katıldığı faaliyetler, ilgili birimlerce e-Okul Yönetim Bilgi Sistemi Sosyal Etkinlik Modülü Uygulama Kılavuzu’nda belirtilen esaslara uygun olarak </a:t>
            </a:r>
            <a:r>
              <a:rPr lang="tr-TR" sz="3900" b="1" dirty="0">
                <a:latin typeface="Arial Unicode MS" panose="020B0604020202020204" pitchFamily="34" charset="-128"/>
                <a:ea typeface="Arial Unicode MS" panose="020B0604020202020204" pitchFamily="34" charset="-128"/>
                <a:cs typeface="Arial Unicode MS" panose="020B0604020202020204" pitchFamily="34" charset="-128"/>
              </a:rPr>
              <a:t>e-Okul Sosyal Etkinlik </a:t>
            </a:r>
            <a:r>
              <a:rPr lang="tr-TR" sz="3900" b="1" dirty="0" err="1">
                <a:latin typeface="Arial Unicode MS" panose="020B0604020202020204" pitchFamily="34" charset="-128"/>
                <a:ea typeface="Arial Unicode MS" panose="020B0604020202020204" pitchFamily="34" charset="-128"/>
                <a:cs typeface="Arial Unicode MS" panose="020B0604020202020204" pitchFamily="34" charset="-128"/>
              </a:rPr>
              <a:t>Modülü’n</a:t>
            </a:r>
            <a:r>
              <a:rPr lang="tr-TR" sz="3900" dirty="0" err="1">
                <a:latin typeface="Arial Unicode MS" panose="020B0604020202020204" pitchFamily="34" charset="-128"/>
                <a:ea typeface="Arial Unicode MS" panose="020B0604020202020204" pitchFamily="34" charset="-128"/>
                <a:cs typeface="Arial Unicode MS" panose="020B0604020202020204" pitchFamily="34" charset="-128"/>
              </a:rPr>
              <a:t>e</a:t>
            </a:r>
            <a:r>
              <a:rPr lang="tr-TR" sz="3900" dirty="0">
                <a:latin typeface="Arial Unicode MS" panose="020B0604020202020204" pitchFamily="34" charset="-128"/>
                <a:ea typeface="Arial Unicode MS" panose="020B0604020202020204" pitchFamily="34" charset="-128"/>
                <a:cs typeface="Arial Unicode MS" panose="020B0604020202020204" pitchFamily="34" charset="-128"/>
              </a:rPr>
              <a:t> işlenir. </a:t>
            </a:r>
          </a:p>
          <a:p>
            <a:pPr marL="109728" indent="0">
              <a:buNone/>
            </a:pPr>
            <a:endParaRPr lang="tr-TR" dirty="0"/>
          </a:p>
        </p:txBody>
      </p:sp>
    </p:spTree>
    <p:extLst>
      <p:ext uri="{BB962C8B-B14F-4D97-AF65-F5344CB8AC3E}">
        <p14:creationId xmlns:p14="http://schemas.microsoft.com/office/powerpoint/2010/main" val="2989005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415744"/>
            <a:ext cx="8507288" cy="4749560"/>
          </a:xfrm>
        </p:spPr>
        <p:txBody>
          <a:bodyPr>
            <a:normAutofit fontScale="32500" lnSpcReduction="20000"/>
          </a:bodyPr>
          <a:lstStyle/>
          <a:p>
            <a:endParaRPr lang="tr-TR" dirty="0"/>
          </a:p>
          <a:p>
            <a:pPr marL="109728" indent="0">
              <a:buNone/>
            </a:pPr>
            <a:r>
              <a:rPr lang="tr-TR" b="1" dirty="0"/>
              <a:t>	</a:t>
            </a:r>
            <a:r>
              <a:rPr lang="tr-TR" sz="62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İl Yürütme Komisyonunun Oluşumu ve Görevleri </a:t>
            </a:r>
          </a:p>
          <a:p>
            <a:pPr marL="109728" indent="0">
              <a:buNone/>
            </a:pPr>
            <a:endParaRPr lang="tr-TR" sz="62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İl millî eğitim müdürünün uygun gördüğü il müdür yardımcısı/şube müdürü başkanlığında proje kapsamındaki her okul türünden birer okul müdürü ile birer Okul Öncesi, Sınıf, Türkçe, Türk Dili ve Edebiyatı, Felsefe, Tarih, Görsel Sanatlar ve Bilişim Teknolojileri öğretmenlerinin katılımıyla oluşturulur.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Projenin sağlıklı yürüyebilmesi için her ay bir ilçeyi ziyaret eder, iyi örnekleri il millî eğitim müdürlüğünün genel ağ (internet) sayfasında ve sosyal medya hesaplarında paylaşır.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İl genelinde düzenlenecek yarışmaların şartnamelerini hazırlar ve yarışmaların, duyuru, değerlendirme, ödüllendirme süreçlerini yürütür.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Bakanlıkça düzenlenecek yıl sonu etkinliğine gönderilecek materyalleri toplar, tasnif eder ve Bakanlığın ilgili birimine gönderir.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Yıl sonu raporunu hazırlar ve merkez yürütme kuruluna gönderir. </a:t>
            </a:r>
          </a:p>
          <a:p>
            <a:pPr marL="109728" indent="0">
              <a:buNone/>
            </a:pPr>
            <a:endParaRPr lang="tr-TR" dirty="0"/>
          </a:p>
        </p:txBody>
      </p:sp>
      <p:sp>
        <p:nvSpPr>
          <p:cNvPr id="3" name="Başlık 2"/>
          <p:cNvSpPr>
            <a:spLocks noGrp="1"/>
          </p:cNvSpPr>
          <p:nvPr>
            <p:ph type="title"/>
          </p:nvPr>
        </p:nvSpPr>
        <p:spPr/>
        <p:txBody>
          <a:bodyPr>
            <a:normAutofit/>
          </a:bodyPr>
          <a:lstStyle/>
          <a:p>
            <a:r>
              <a:rPr lang="tr-TR" dirty="0">
                <a:solidFill>
                  <a:schemeClr val="tx1">
                    <a:lumMod val="95000"/>
                    <a:lumOff val="5000"/>
                  </a:schemeClr>
                </a:solidFill>
              </a:rPr>
              <a:t>Kurul/Komisyonların Oluşumları ve Görevleri:</a:t>
            </a:r>
          </a:p>
        </p:txBody>
      </p:sp>
    </p:spTree>
    <p:extLst>
      <p:ext uri="{BB962C8B-B14F-4D97-AF65-F5344CB8AC3E}">
        <p14:creationId xmlns:p14="http://schemas.microsoft.com/office/powerpoint/2010/main" val="24189031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997</Words>
  <Application>Microsoft Office PowerPoint</Application>
  <PresentationFormat>Geniş ekran</PresentationFormat>
  <Paragraphs>227</Paragraphs>
  <Slides>58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58</vt:i4>
      </vt:variant>
    </vt:vector>
  </HeadingPairs>
  <TitlesOfParts>
    <vt:vector size="65" baseType="lpstr">
      <vt:lpstr>Arial</vt:lpstr>
      <vt:lpstr>Arial Black</vt:lpstr>
      <vt:lpstr>Arial Unicode MS</vt:lpstr>
      <vt:lpstr>Calibri</vt:lpstr>
      <vt:lpstr>Calibri Light</vt:lpstr>
      <vt:lpstr>Wingdings</vt:lpstr>
      <vt:lpstr>Office Teması</vt:lpstr>
      <vt:lpstr>DİLİMİZİN ZENGİNLİKLERİ PROJESİ</vt:lpstr>
      <vt:lpstr>Projenin Amacı:</vt:lpstr>
      <vt:lpstr>PowerPoint Sunusu</vt:lpstr>
      <vt:lpstr>PowerPoint Sunusu</vt:lpstr>
      <vt:lpstr>Projenin Hedef Kitlesi:</vt:lpstr>
      <vt:lpstr>Genel Esaslar:</vt:lpstr>
      <vt:lpstr>PowerPoint Sunusu</vt:lpstr>
      <vt:lpstr>PowerPoint Sunusu</vt:lpstr>
      <vt:lpstr>Kurul/Komisyonların Oluşumları ve Görevleri:</vt:lpstr>
      <vt:lpstr>PowerPoint Sunusu</vt:lpstr>
      <vt:lpstr>OKUL ÖNCESİ EYLEM PLANI</vt:lpstr>
      <vt:lpstr>PowerPoint Sunusu</vt:lpstr>
      <vt:lpstr>PowerPoint Sunusu</vt:lpstr>
      <vt:lpstr>PowerPoint Sunusu</vt:lpstr>
      <vt:lpstr>PowerPoint Sunusu</vt:lpstr>
      <vt:lpstr>Okul Öncesi Eser Listesi</vt:lpstr>
      <vt:lpstr>İLKOKUL KADEMESİ EYLEM PLANI</vt:lpstr>
      <vt:lpstr>PowerPoint Sunusu</vt:lpstr>
      <vt:lpstr>PowerPoint Sunusu</vt:lpstr>
      <vt:lpstr>PowerPoint Sunusu</vt:lpstr>
      <vt:lpstr>PowerPoint Sunusu</vt:lpstr>
      <vt:lpstr>PowerPoint Sunusu</vt:lpstr>
      <vt:lpstr>PowerPoint Sunusu</vt:lpstr>
      <vt:lpstr>İlkokul Eser Listesi</vt:lpstr>
      <vt:lpstr>ORTAOKUL EYLEM PLANI</vt:lpstr>
      <vt:lpstr>PowerPoint Sunusu</vt:lpstr>
      <vt:lpstr>PowerPoint Sunusu</vt:lpstr>
      <vt:lpstr>PowerPoint Sunusu</vt:lpstr>
      <vt:lpstr>PowerPoint Sunusu</vt:lpstr>
      <vt:lpstr>PowerPoint Sunusu</vt:lpstr>
      <vt:lpstr>PowerPoint Sunusu</vt:lpstr>
      <vt:lpstr>Ortaokul Eser Listesi</vt:lpstr>
      <vt:lpstr>Ortaokul Eser Listesi</vt:lpstr>
      <vt:lpstr>LİSE KADEMESİ EYLEM PLANI</vt:lpstr>
      <vt:lpstr>PowerPoint Sunusu</vt:lpstr>
      <vt:lpstr>PowerPoint Sunusu</vt:lpstr>
      <vt:lpstr>PowerPoint Sunusu</vt:lpstr>
      <vt:lpstr>PowerPoint Sunusu</vt:lpstr>
      <vt:lpstr>PowerPoint Sunusu</vt:lpstr>
      <vt:lpstr>PowerPoint Sunusu</vt:lpstr>
      <vt:lpstr>Lise Eser Listesi</vt:lpstr>
      <vt:lpstr>Lise Eser Listesi</vt:lpstr>
      <vt:lpstr>İlkokul/Ortaokul Sözlük Listesi</vt:lpstr>
      <vt:lpstr>İlkokul/Ortaokul Sözlük Listesi</vt:lpstr>
      <vt:lpstr>İlkokul/Ortaokul Sözlük Listesi</vt:lpstr>
      <vt:lpstr>İlkokul/Ortaokul Sözlük Listesi</vt:lpstr>
      <vt:lpstr>İlkokul/Ortaokul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İLKOKUL KADEMESİ EYLEM PLANI</dc:title>
  <dc:creator>HP</dc:creator>
  <cp:lastModifiedBy>FATİH İLKOKULU</cp:lastModifiedBy>
  <cp:revision>37</cp:revision>
  <dcterms:created xsi:type="dcterms:W3CDTF">2023-11-21T13:36:50Z</dcterms:created>
  <dcterms:modified xsi:type="dcterms:W3CDTF">2023-11-20T10:21:47Z</dcterms:modified>
</cp:coreProperties>
</file>